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48"/>
  </p:notesMasterIdLst>
  <p:sldIdLst>
    <p:sldId id="359" r:id="rId2"/>
    <p:sldId id="380" r:id="rId3"/>
    <p:sldId id="372" r:id="rId4"/>
    <p:sldId id="381" r:id="rId5"/>
    <p:sldId id="382" r:id="rId6"/>
    <p:sldId id="383" r:id="rId7"/>
    <p:sldId id="384" r:id="rId8"/>
    <p:sldId id="385" r:id="rId9"/>
    <p:sldId id="386" r:id="rId10"/>
    <p:sldId id="387" r:id="rId11"/>
    <p:sldId id="360" r:id="rId12"/>
    <p:sldId id="361" r:id="rId13"/>
    <p:sldId id="362" r:id="rId14"/>
    <p:sldId id="363" r:id="rId15"/>
    <p:sldId id="364" r:id="rId16"/>
    <p:sldId id="365" r:id="rId17"/>
    <p:sldId id="366" r:id="rId18"/>
    <p:sldId id="367" r:id="rId19"/>
    <p:sldId id="368" r:id="rId20"/>
    <p:sldId id="371" r:id="rId21"/>
    <p:sldId id="327" r:id="rId22"/>
    <p:sldId id="328" r:id="rId23"/>
    <p:sldId id="329" r:id="rId24"/>
    <p:sldId id="330" r:id="rId25"/>
    <p:sldId id="331" r:id="rId26"/>
    <p:sldId id="332" r:id="rId27"/>
    <p:sldId id="333" r:id="rId28"/>
    <p:sldId id="334" r:id="rId29"/>
    <p:sldId id="335" r:id="rId30"/>
    <p:sldId id="344" r:id="rId31"/>
    <p:sldId id="349" r:id="rId32"/>
    <p:sldId id="350" r:id="rId33"/>
    <p:sldId id="351" r:id="rId34"/>
    <p:sldId id="353" r:id="rId35"/>
    <p:sldId id="354" r:id="rId36"/>
    <p:sldId id="355" r:id="rId37"/>
    <p:sldId id="356" r:id="rId38"/>
    <p:sldId id="357" r:id="rId39"/>
    <p:sldId id="358" r:id="rId40"/>
    <p:sldId id="388" r:id="rId41"/>
    <p:sldId id="389" r:id="rId42"/>
    <p:sldId id="390" r:id="rId43"/>
    <p:sldId id="391" r:id="rId44"/>
    <p:sldId id="392" r:id="rId45"/>
    <p:sldId id="393" r:id="rId46"/>
    <p:sldId id="394"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42D"/>
    <a:srgbClr val="4D4E5C"/>
    <a:srgbClr val="FFC000"/>
    <a:srgbClr val="F37441"/>
    <a:srgbClr val="AAABB8"/>
    <a:srgbClr val="C64802"/>
    <a:srgbClr val="FFD545"/>
    <a:srgbClr val="F7DB8D"/>
    <a:srgbClr val="FDB93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79536" autoAdjust="0"/>
  </p:normalViewPr>
  <p:slideViewPr>
    <p:cSldViewPr snapToGrid="0">
      <p:cViewPr varScale="1">
        <p:scale>
          <a:sx n="74" d="100"/>
          <a:sy n="74" d="100"/>
        </p:scale>
        <p:origin x="1290" y="72"/>
      </p:cViewPr>
      <p:guideLst>
        <p:guide orient="horz" pos="2160"/>
        <p:guide pos="5232"/>
      </p:guideLst>
    </p:cSldViewPr>
  </p:slideViewPr>
  <p:notesTextViewPr>
    <p:cViewPr>
      <p:scale>
        <a:sx n="1" d="1"/>
        <a:sy n="1" d="1"/>
      </p:scale>
      <p:origin x="0" y="0"/>
    </p:cViewPr>
  </p:notesTextViewPr>
  <p:sorterViewPr>
    <p:cViewPr>
      <p:scale>
        <a:sx n="41" d="100"/>
        <a:sy n="4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t>5/13/2016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t>‹#›</a:t>
            </a:fld>
            <a:endParaRPr lang="en-US"/>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1</a:t>
            </a:fld>
            <a:endParaRPr lang="en-US" dirty="0"/>
          </a:p>
        </p:txBody>
      </p:sp>
    </p:spTree>
    <p:extLst>
      <p:ext uri="{BB962C8B-B14F-4D97-AF65-F5344CB8AC3E}">
        <p14:creationId xmlns:p14="http://schemas.microsoft.com/office/powerpoint/2010/main" val="3478990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31</a:t>
            </a:fld>
            <a:endParaRPr lang="en-US"/>
          </a:p>
        </p:txBody>
      </p:sp>
    </p:spTree>
    <p:extLst>
      <p:ext uri="{BB962C8B-B14F-4D97-AF65-F5344CB8AC3E}">
        <p14:creationId xmlns:p14="http://schemas.microsoft.com/office/powerpoint/2010/main" val="402093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32</a:t>
            </a:fld>
            <a:endParaRPr lang="en-US"/>
          </a:p>
        </p:txBody>
      </p:sp>
    </p:spTree>
    <p:extLst>
      <p:ext uri="{BB962C8B-B14F-4D97-AF65-F5344CB8AC3E}">
        <p14:creationId xmlns:p14="http://schemas.microsoft.com/office/powerpoint/2010/main" val="414843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33</a:t>
            </a:fld>
            <a:endParaRPr lang="en-US"/>
          </a:p>
        </p:txBody>
      </p:sp>
    </p:spTree>
    <p:extLst>
      <p:ext uri="{BB962C8B-B14F-4D97-AF65-F5344CB8AC3E}">
        <p14:creationId xmlns:p14="http://schemas.microsoft.com/office/powerpoint/2010/main" val="179080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3</a:t>
            </a:fld>
            <a:endParaRPr lang="en-US" dirty="0"/>
          </a:p>
        </p:txBody>
      </p:sp>
    </p:spTree>
    <p:extLst>
      <p:ext uri="{BB962C8B-B14F-4D97-AF65-F5344CB8AC3E}">
        <p14:creationId xmlns:p14="http://schemas.microsoft.com/office/powerpoint/2010/main" val="1853731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11</a:t>
            </a:fld>
            <a:endParaRPr lang="en-US"/>
          </a:p>
        </p:txBody>
      </p:sp>
    </p:spTree>
    <p:extLst>
      <p:ext uri="{BB962C8B-B14F-4D97-AF65-F5344CB8AC3E}">
        <p14:creationId xmlns:p14="http://schemas.microsoft.com/office/powerpoint/2010/main" val="293031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12</a:t>
            </a:fld>
            <a:endParaRPr lang="en-US"/>
          </a:p>
        </p:txBody>
      </p:sp>
    </p:spTree>
    <p:extLst>
      <p:ext uri="{BB962C8B-B14F-4D97-AF65-F5344CB8AC3E}">
        <p14:creationId xmlns:p14="http://schemas.microsoft.com/office/powerpoint/2010/main" val="168161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13</a:t>
            </a:fld>
            <a:endParaRPr lang="en-US"/>
          </a:p>
        </p:txBody>
      </p:sp>
    </p:spTree>
    <p:extLst>
      <p:ext uri="{BB962C8B-B14F-4D97-AF65-F5344CB8AC3E}">
        <p14:creationId xmlns:p14="http://schemas.microsoft.com/office/powerpoint/2010/main" val="1478733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18</a:t>
            </a:fld>
            <a:endParaRPr lang="en-US"/>
          </a:p>
        </p:txBody>
      </p:sp>
    </p:spTree>
    <p:extLst>
      <p:ext uri="{BB962C8B-B14F-4D97-AF65-F5344CB8AC3E}">
        <p14:creationId xmlns:p14="http://schemas.microsoft.com/office/powerpoint/2010/main" val="142721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21</a:t>
            </a:fld>
            <a:endParaRPr lang="en-US" dirty="0"/>
          </a:p>
        </p:txBody>
      </p:sp>
    </p:spTree>
    <p:extLst>
      <p:ext uri="{BB962C8B-B14F-4D97-AF65-F5344CB8AC3E}">
        <p14:creationId xmlns:p14="http://schemas.microsoft.com/office/powerpoint/2010/main" val="3089477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22</a:t>
            </a:fld>
            <a:endParaRPr lang="en-US" dirty="0"/>
          </a:p>
        </p:txBody>
      </p:sp>
    </p:spTree>
    <p:extLst>
      <p:ext uri="{BB962C8B-B14F-4D97-AF65-F5344CB8AC3E}">
        <p14:creationId xmlns:p14="http://schemas.microsoft.com/office/powerpoint/2010/main" val="360744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30</a:t>
            </a:fld>
            <a:endParaRPr lang="en-US"/>
          </a:p>
        </p:txBody>
      </p:sp>
    </p:spTree>
    <p:extLst>
      <p:ext uri="{BB962C8B-B14F-4D97-AF65-F5344CB8AC3E}">
        <p14:creationId xmlns:p14="http://schemas.microsoft.com/office/powerpoint/2010/main" val="1958903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2" y="1666796"/>
            <a:ext cx="1872340" cy="2080378"/>
          </a:xfrm>
          <a:prstGeom prst="rect">
            <a:avLst/>
          </a:prstGeom>
        </p:spPr>
      </p:pic>
      <p:pic>
        <p:nvPicPr>
          <p:cNvPr id="10" name="Picture 9"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6"/>
            <a:ext cx="4114800" cy="1554480"/>
          </a:xfrm>
          <a:noFill/>
        </p:spPr>
        <p:txBody>
          <a:bodyPr wrap="square" rtlCol="0" anchor="ctr">
            <a:noAutofit/>
          </a:bodyPr>
          <a:lstStyle>
            <a:lvl1pPr marL="0" algn="l">
              <a:defRPr lang="en-US" sz="3400" dirty="0">
                <a:solidFill>
                  <a:schemeClr val="accent2"/>
                </a:solidFill>
                <a:latin typeface="+mj-lt"/>
                <a:ea typeface="+mn-ea"/>
                <a:cs typeface="Arial"/>
              </a:defRPr>
            </a:lvl1pPr>
          </a:lstStyle>
          <a:p>
            <a:pPr marL="0" lvl="0" algn="l"/>
            <a:r>
              <a:rPr lang="en-US" dirty="0" smtClean="0"/>
              <a:t>Insert Title</a:t>
            </a:r>
            <a:br>
              <a:rPr lang="en-US" dirty="0" smtClean="0"/>
            </a:br>
            <a:r>
              <a:rPr lang="en-US" dirty="0" smtClean="0"/>
              <a:t>Here</a:t>
            </a:r>
            <a:endParaRPr lang="en-US" dirty="0"/>
          </a:p>
        </p:txBody>
      </p:sp>
      <p:sp>
        <p:nvSpPr>
          <p:cNvPr id="3" name="Subtitle 2"/>
          <p:cNvSpPr>
            <a:spLocks noGrp="1"/>
          </p:cNvSpPr>
          <p:nvPr>
            <p:ph type="subTitle" idx="1" hasCustomPrompt="1"/>
          </p:nvPr>
        </p:nvSpPr>
        <p:spPr>
          <a:xfrm>
            <a:off x="4547710" y="3318659"/>
            <a:ext cx="4114800" cy="320040"/>
          </a:xfrm>
          <a:noFill/>
        </p:spPr>
        <p:txBody>
          <a:bodyPr wrap="square"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800" dirty="0">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Your Name</a:t>
            </a:r>
          </a:p>
        </p:txBody>
      </p:sp>
      <p:cxnSp>
        <p:nvCxnSpPr>
          <p:cNvPr id="9" name="Straight Connector 8"/>
          <p:cNvCxnSpPr/>
          <p:nvPr/>
        </p:nvCxnSpPr>
        <p:spPr>
          <a:xfrm rot="5400000">
            <a:off x="2814000" y="2781258"/>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accent6">
                  <a:lumMod val="50000"/>
                </a:schemeClr>
              </a:solidFill>
              <a:latin typeface="+mj-lt"/>
            </a:endParaRPr>
          </a:p>
        </p:txBody>
      </p:sp>
      <p:sp>
        <p:nvSpPr>
          <p:cNvPr id="17" name="Text Placeholder 16"/>
          <p:cNvSpPr>
            <a:spLocks noGrp="1"/>
          </p:cNvSpPr>
          <p:nvPr>
            <p:ph type="body" sz="quarter" idx="10" hasCustomPrompt="1"/>
          </p:nvPr>
        </p:nvSpPr>
        <p:spPr>
          <a:xfrm>
            <a:off x="4549775" y="3766911"/>
            <a:ext cx="4114800" cy="320040"/>
          </a:xfrm>
        </p:spPr>
        <p:txBody>
          <a:bodyPr anchor="ctr">
            <a:noAutofit/>
          </a:bodyPr>
          <a:lstStyle>
            <a:lvl1pP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smtClean="0"/>
              <a:t>Designation</a:t>
            </a:r>
          </a:p>
        </p:txBody>
      </p:sp>
    </p:spTree>
    <p:extLst>
      <p:ext uri="{BB962C8B-B14F-4D97-AF65-F5344CB8AC3E}">
        <p14:creationId xmlns:p14="http://schemas.microsoft.com/office/powerpoint/2010/main" val="10468823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orizontal image with paragraph text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3200400"/>
          </a:xfrm>
        </p:spPr>
        <p:txBody>
          <a:bodyPr/>
          <a:lstStyle>
            <a:lvl1pPr>
              <a:buNone/>
              <a:defRPr>
                <a:solidFill>
                  <a:schemeClr val="accent2"/>
                </a:solidFill>
              </a:defRPr>
            </a:lvl1pPr>
          </a:lstStyle>
          <a:p>
            <a:r>
              <a:rPr lang="en-US" smtClean="0"/>
              <a:t>Click icon to add picture</a:t>
            </a:r>
            <a:endParaRPr lang="en-IN" dirty="0"/>
          </a:p>
        </p:txBody>
      </p:sp>
      <p:sp>
        <p:nvSpPr>
          <p:cNvPr id="5" name="Title 1"/>
          <p:cNvSpPr>
            <a:spLocks noGrp="1"/>
          </p:cNvSpPr>
          <p:nvPr>
            <p:ph type="title" hasCustomPrompt="1"/>
          </p:nvPr>
        </p:nvSpPr>
        <p:spPr>
          <a:xfrm>
            <a:off x="448140" y="140511"/>
            <a:ext cx="8229600" cy="548640"/>
          </a:xfrm>
        </p:spPr>
        <p:txBody>
          <a:bodyPr/>
          <a:lstStyle>
            <a:lvl1pPr>
              <a:defRPr>
                <a:solidFill>
                  <a:schemeClr val="accent2"/>
                </a:solidFill>
              </a:defRPr>
            </a:lvl1pPr>
          </a:lstStyle>
          <a:p>
            <a:r>
              <a:rPr lang="en-US" dirty="0" smtClean="0"/>
              <a:t>Horizontal image with paragraph text</a:t>
            </a:r>
            <a:endParaRPr lang="en-IN" dirty="0"/>
          </a:p>
        </p:txBody>
      </p:sp>
      <p:sp>
        <p:nvSpPr>
          <p:cNvPr id="6" name="Text Placeholder 6"/>
          <p:cNvSpPr>
            <a:spLocks noGrp="1"/>
          </p:cNvSpPr>
          <p:nvPr>
            <p:ph type="body" sz="quarter" idx="11" hasCustomPrompt="1"/>
          </p:nvPr>
        </p:nvSpPr>
        <p:spPr>
          <a:xfrm>
            <a:off x="462579" y="4754880"/>
            <a:ext cx="8186569" cy="1482634"/>
          </a:xfrm>
        </p:spPr>
        <p:txBody>
          <a:bodyPr/>
          <a:lstStyle>
            <a:lvl1pPr marL="0" indent="0">
              <a:spcBef>
                <a:spcPts val="1200"/>
              </a:spcBef>
              <a:buNone/>
              <a:defRPr sz="1800" baseline="0"/>
            </a:lvl1pPr>
          </a:lstStyle>
          <a:p>
            <a:pPr lvl="0"/>
            <a:r>
              <a:rPr lang="en-US" dirty="0" smtClean="0"/>
              <a:t>This vertical image should be aligned left and centered vertically on the slide. Paragraph text should be centered vertically to the image. Insert text here. Keep text as minimal as possible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orizontal image with bullet points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2699430"/>
          </a:xfrm>
        </p:spPr>
        <p:txBody>
          <a:bodyPr/>
          <a:lstStyle>
            <a:lvl1pPr>
              <a:buNone/>
              <a:defRPr>
                <a:solidFill>
                  <a:schemeClr val="accent2"/>
                </a:solidFill>
              </a:defRPr>
            </a:lvl1pPr>
          </a:lstStyle>
          <a:p>
            <a:r>
              <a:rPr lang="en-US" smtClean="0"/>
              <a:t>Click icon to add picture</a:t>
            </a:r>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marL="231775" marR="0" indent="-231775" algn="l" defTabSz="457200" rtl="0" eaLnBrk="1" fontAlgn="auto" latinLnBrk="0" hangingPunct="1">
              <a:lnSpc>
                <a:spcPct val="100000"/>
              </a:lnSpc>
              <a:spcBef>
                <a:spcPts val="600"/>
              </a:spcBef>
              <a:spcAft>
                <a:spcPts val="0"/>
              </a:spcAft>
              <a:buClr>
                <a:srgbClr val="00B0F0"/>
              </a:buClr>
              <a:buSzTx/>
              <a:buFont typeface="Wingdings" pitchFamily="2" charset="2"/>
              <a:buChar char="§"/>
              <a:tabLst/>
              <a:defRPr sz="1800" baseline="0">
                <a:solidFill>
                  <a:schemeClr val="accent2"/>
                </a:solidFill>
              </a:defRPr>
            </a:lvl1pPr>
          </a:lstStyle>
          <a:p>
            <a:pPr marL="231775" marR="0" lvl="0" indent="-231775" algn="l" defTabSz="457200" rtl="0" eaLnBrk="1" fontAlgn="auto" latinLnBrk="0" hangingPunct="1">
              <a:lnSpc>
                <a:spcPct val="100000"/>
              </a:lnSpc>
              <a:spcBef>
                <a:spcPts val="600"/>
              </a:spcBef>
              <a:spcAft>
                <a:spcPts val="0"/>
              </a:spcAft>
              <a:buClr>
                <a:srgbClr val="00B0F0"/>
              </a:buClr>
              <a:buSzTx/>
              <a:buFont typeface="Wingdings" pitchFamily="2" charset="2"/>
              <a:buChar char="§"/>
              <a:tabLst/>
              <a:defRPr/>
            </a:pPr>
            <a:r>
              <a:rPr lang="en-US" dirty="0" smtClean="0"/>
              <a:t>The horizontal image should be center aligned</a:t>
            </a:r>
            <a:br>
              <a:rPr lang="en-US" dirty="0" smtClean="0"/>
            </a:br>
            <a:r>
              <a:rPr lang="en-US" dirty="0" smtClean="0"/>
              <a:t>The horizontal image should be center aligned</a:t>
            </a:r>
            <a:endParaRPr lang="en-IN" dirty="0" smtClean="0"/>
          </a:p>
          <a:p>
            <a:pPr lvl="0"/>
            <a:endParaRPr lang="en-IN" dirty="0"/>
          </a:p>
        </p:txBody>
      </p:sp>
      <p:sp>
        <p:nvSpPr>
          <p:cNvPr id="5" name="Title 1"/>
          <p:cNvSpPr>
            <a:spLocks noGrp="1"/>
          </p:cNvSpPr>
          <p:nvPr>
            <p:ph type="title" hasCustomPrompt="1"/>
          </p:nvPr>
        </p:nvSpPr>
        <p:spPr>
          <a:xfrm>
            <a:off x="448140" y="140511"/>
            <a:ext cx="8229600" cy="553998"/>
          </a:xfrm>
        </p:spPr>
        <p:txBody>
          <a:bodyPr/>
          <a:lstStyle>
            <a:lvl1pPr>
              <a:defRPr>
                <a:solidFill>
                  <a:schemeClr val="accent2"/>
                </a:solidFill>
              </a:defRPr>
            </a:lvl1pPr>
          </a:lstStyle>
          <a:p>
            <a:r>
              <a:rPr lang="en-US" dirty="0" smtClean="0"/>
              <a:t>Horizontal image with bullet points</a:t>
            </a:r>
            <a:endParaRPr lang="en-IN"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6" name="Rectangle 1"/>
          <p:cNvSpPr>
            <a:spLocks noChangeArrowheads="1"/>
          </p:cNvSpPr>
          <p:nvPr/>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a:p>
        </p:txBody>
      </p:sp>
      <p:sp>
        <p:nvSpPr>
          <p:cNvPr id="17" name="Rectangle 2"/>
          <p:cNvSpPr>
            <a:spLocks noChangeArrowheads="1"/>
          </p:cNvSpPr>
          <p:nvPr/>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a:p>
        </p:txBody>
      </p:sp>
      <p:sp>
        <p:nvSpPr>
          <p:cNvPr id="23" name="Text Placeholder 11"/>
          <p:cNvSpPr>
            <a:spLocks noGrp="1"/>
          </p:cNvSpPr>
          <p:nvPr>
            <p:ph type="body" sz="quarter" idx="10" hasCustomPrompt="1"/>
          </p:nvPr>
        </p:nvSpPr>
        <p:spPr>
          <a:xfrm>
            <a:off x="914400" y="1164317"/>
            <a:ext cx="4038376"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accent2"/>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smtClean="0"/>
              <a:t>Click to Add Title</a:t>
            </a:r>
          </a:p>
        </p:txBody>
      </p:sp>
      <p:sp>
        <p:nvSpPr>
          <p:cNvPr id="24" name="Text Placeholder 11"/>
          <p:cNvSpPr>
            <a:spLocks noGrp="1"/>
          </p:cNvSpPr>
          <p:nvPr>
            <p:ph type="body" sz="quarter" idx="11" hasCustomPrompt="1"/>
          </p:nvPr>
        </p:nvSpPr>
        <p:spPr>
          <a:xfrm>
            <a:off x="914400" y="758593"/>
            <a:ext cx="4038376"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800" b="1" kern="1200" dirty="0" smtClean="0">
                <a:solidFill>
                  <a:srgbClr val="A1A2B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smtClean="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accent2"/>
                </a:solidFill>
                <a:latin typeface="+mn-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smtClean="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r>
              <a:rPr lang="en-US" smtClean="0"/>
              <a:t>Click icon to add picture</a:t>
            </a:r>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n-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smtClean="0"/>
              <a:t>Add Highlights of the topic and only </a:t>
            </a:r>
            <a:br>
              <a:rPr lang="en-US" dirty="0" smtClean="0"/>
            </a:br>
            <a:r>
              <a:rPr lang="en-US" dirty="0" smtClean="0"/>
              <a:t>5 lines of text is allowed, beyond </a:t>
            </a:r>
            <a:br>
              <a:rPr lang="en-US" dirty="0" smtClean="0"/>
            </a:br>
            <a:r>
              <a:rPr lang="en-US" dirty="0" smtClean="0"/>
              <a:t>that it will not be readable.</a:t>
            </a:r>
            <a:endParaRPr lang="en-IN" dirty="0" smtClean="0"/>
          </a:p>
        </p:txBody>
      </p:sp>
      <p:sp>
        <p:nvSpPr>
          <p:cNvPr id="13" name="Text Placeholder 2"/>
          <p:cNvSpPr>
            <a:spLocks noGrp="1"/>
          </p:cNvSpPr>
          <p:nvPr>
            <p:ph type="body" sz="quarter" idx="18" hasCustomPrompt="1"/>
          </p:nvPr>
        </p:nvSpPr>
        <p:spPr>
          <a:xfrm rot="5400000" flipH="1">
            <a:off x="4956460" y="85283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6" y="1668732"/>
            <a:ext cx="2590800" cy="3873500"/>
          </a:xfrm>
        </p:spPr>
        <p:txBody>
          <a:bodyPr/>
          <a:lstStyle/>
          <a:p>
            <a:r>
              <a:rPr lang="en-US" smtClean="0"/>
              <a:t>Click icon to add picture</a:t>
            </a:r>
            <a:endParaRPr lang="en-IN" dirty="0"/>
          </a:p>
        </p:txBody>
      </p:sp>
      <p:sp>
        <p:nvSpPr>
          <p:cNvPr id="37" name="Text Placeholder 34"/>
          <p:cNvSpPr>
            <a:spLocks noGrp="1"/>
          </p:cNvSpPr>
          <p:nvPr>
            <p:ph type="body" sz="quarter" idx="12" hasCustomPrompt="1"/>
          </p:nvPr>
        </p:nvSpPr>
        <p:spPr>
          <a:xfrm>
            <a:off x="3990974" y="1565729"/>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smtClean="0"/>
              <a:t>Up to 5 lines of text is allowed beyond which it will not be readable.</a:t>
            </a:r>
          </a:p>
        </p:txBody>
      </p:sp>
      <p:sp>
        <p:nvSpPr>
          <p:cNvPr id="15" name="Text Placeholder 31"/>
          <p:cNvSpPr>
            <a:spLocks noGrp="1"/>
          </p:cNvSpPr>
          <p:nvPr>
            <p:ph type="body" sz="quarter" idx="14" hasCustomPrompt="1"/>
          </p:nvPr>
        </p:nvSpPr>
        <p:spPr>
          <a:xfrm>
            <a:off x="3990974" y="1162957"/>
            <a:ext cx="4673600" cy="261258"/>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smtClean="0"/>
              <a:t>Opportunity</a:t>
            </a:r>
          </a:p>
        </p:txBody>
      </p:sp>
      <p:sp>
        <p:nvSpPr>
          <p:cNvPr id="19"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Case Study Heading</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4" y="3246435"/>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smtClean="0"/>
              <a:t>Up to 5 lines of text is allowed beyond which it will not be readable.</a:t>
            </a:r>
          </a:p>
        </p:txBody>
      </p:sp>
      <p:sp>
        <p:nvSpPr>
          <p:cNvPr id="33" name="Text Placeholder 31"/>
          <p:cNvSpPr>
            <a:spLocks noGrp="1"/>
          </p:cNvSpPr>
          <p:nvPr>
            <p:ph type="body" sz="quarter" idx="20" hasCustomPrompt="1"/>
          </p:nvPr>
        </p:nvSpPr>
        <p:spPr>
          <a:xfrm>
            <a:off x="3990974" y="2843663"/>
            <a:ext cx="4673600" cy="261258"/>
          </a:xfrm>
        </p:spPr>
        <p:txBody>
          <a:bodyPr anchor="ctr">
            <a:noAutofit/>
          </a:bodyPr>
          <a:lstStyle>
            <a:lvl1pPr>
              <a:buNone/>
              <a:defRPr lang="en-US" sz="1400" b="1" kern="1200" baseline="0" dirty="0" smtClean="0">
                <a:solidFill>
                  <a:schemeClr val="accent2"/>
                </a:solidFill>
                <a:latin typeface="+mj-lt"/>
                <a:ea typeface="+mj-ea"/>
                <a:cs typeface="+mj-cs"/>
              </a:defRPr>
            </a:lvl1pPr>
          </a:lstStyle>
          <a:p>
            <a:pPr lvl="0"/>
            <a:r>
              <a:rPr lang="en-US" dirty="0" smtClean="0"/>
              <a:t>Challenges </a:t>
            </a:r>
          </a:p>
        </p:txBody>
      </p:sp>
      <p:sp>
        <p:nvSpPr>
          <p:cNvPr id="35" name="Text Placeholder 34"/>
          <p:cNvSpPr>
            <a:spLocks noGrp="1"/>
          </p:cNvSpPr>
          <p:nvPr>
            <p:ph type="body" sz="quarter" idx="21" hasCustomPrompt="1"/>
          </p:nvPr>
        </p:nvSpPr>
        <p:spPr>
          <a:xfrm>
            <a:off x="3990974" y="4962546"/>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smtClean="0"/>
              <a:t>Up to 5 lines of text is allowed beyond which it will not be readable.</a:t>
            </a:r>
          </a:p>
        </p:txBody>
      </p:sp>
      <p:sp>
        <p:nvSpPr>
          <p:cNvPr id="36" name="Text Placeholder 31"/>
          <p:cNvSpPr>
            <a:spLocks noGrp="1"/>
          </p:cNvSpPr>
          <p:nvPr>
            <p:ph type="body" sz="quarter" idx="22" hasCustomPrompt="1"/>
          </p:nvPr>
        </p:nvSpPr>
        <p:spPr>
          <a:xfrm>
            <a:off x="3990974" y="4559774"/>
            <a:ext cx="4673600" cy="261258"/>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smtClean="0"/>
              <a:t>Solution</a:t>
            </a:r>
          </a:p>
        </p:txBody>
      </p:sp>
      <p:sp>
        <p:nvSpPr>
          <p:cNvPr id="10" name="Text Placeholder 2"/>
          <p:cNvSpPr>
            <a:spLocks noGrp="1"/>
          </p:cNvSpPr>
          <p:nvPr>
            <p:ph type="body" sz="quarter" idx="18" hasCustomPrompt="1"/>
          </p:nvPr>
        </p:nvSpPr>
        <p:spPr>
          <a:xfrm rot="16200000">
            <a:off x="3644028" y="121859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1" name="Text Placeholder 2"/>
          <p:cNvSpPr>
            <a:spLocks noGrp="1"/>
          </p:cNvSpPr>
          <p:nvPr>
            <p:ph type="body" sz="quarter" idx="23" hasCustomPrompt="1"/>
          </p:nvPr>
        </p:nvSpPr>
        <p:spPr>
          <a:xfrm rot="16200000">
            <a:off x="3644028" y="2906649"/>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2" name="Text Placeholder 2"/>
          <p:cNvSpPr>
            <a:spLocks noGrp="1"/>
          </p:cNvSpPr>
          <p:nvPr>
            <p:ph type="body" sz="quarter" idx="24" hasCustomPrompt="1"/>
          </p:nvPr>
        </p:nvSpPr>
        <p:spPr>
          <a:xfrm rot="16200000">
            <a:off x="3644028" y="4624562"/>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Image Slide</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3" name="Text Placeholder 6"/>
          <p:cNvSpPr>
            <a:spLocks noGrp="1"/>
          </p:cNvSpPr>
          <p:nvPr>
            <p:ph type="body" sz="quarter" idx="11" hasCustomPrompt="1"/>
          </p:nvPr>
        </p:nvSpPr>
        <p:spPr>
          <a:xfrm>
            <a:off x="4023360" y="1421305"/>
            <a:ext cx="4625788" cy="4581461"/>
          </a:xfrm>
        </p:spPr>
        <p:txBody>
          <a:bodyPr/>
          <a:lstStyle>
            <a:lvl1pPr marL="0" indent="0">
              <a:spcBef>
                <a:spcPts val="1200"/>
              </a:spcBef>
              <a:buNone/>
              <a:defRPr sz="2000" baseline="0"/>
            </a:lvl1pPr>
          </a:lstStyle>
          <a:p>
            <a:pPr lvl="0"/>
            <a:r>
              <a:rPr lang="en-US" dirty="0" smtClean="0"/>
              <a:t>Insert Text Here</a:t>
            </a:r>
            <a:endParaRPr lang="en-US" dirty="0"/>
          </a:p>
        </p:txBody>
      </p:sp>
      <p:sp>
        <p:nvSpPr>
          <p:cNvPr id="14" name="Picture Placeholder 25"/>
          <p:cNvSpPr>
            <a:spLocks noGrp="1"/>
          </p:cNvSpPr>
          <p:nvPr>
            <p:ph type="pic" sz="quarter" idx="10"/>
          </p:nvPr>
        </p:nvSpPr>
        <p:spPr>
          <a:xfrm>
            <a:off x="451756" y="1775285"/>
            <a:ext cx="2590800" cy="3873500"/>
          </a:xfrm>
        </p:spPr>
        <p:txBody>
          <a:bodyPr/>
          <a:lstStyle/>
          <a:p>
            <a:r>
              <a:rPr lang="en-US" smtClean="0"/>
              <a:t>Click icon to add picture</a:t>
            </a:r>
            <a:endParaRPr lang="en-IN" dirty="0"/>
          </a:p>
        </p:txBody>
      </p:sp>
    </p:spTree>
    <p:extLst>
      <p:ext uri="{BB962C8B-B14F-4D97-AF65-F5344CB8AC3E}">
        <p14:creationId xmlns:p14="http://schemas.microsoft.com/office/powerpoint/2010/main" val="5731350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smtClean="0"/>
              <a:t>Click icon to add chart</a:t>
            </a:r>
            <a:endParaRPr lang="en-IN" dirty="0"/>
          </a:p>
        </p:txBody>
      </p:sp>
      <p:sp>
        <p:nvSpPr>
          <p:cNvPr id="5"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smtClean="0"/>
              <a:t>Click icon to add chart</a:t>
            </a:r>
            <a:endParaRPr lang="en-IN"/>
          </a:p>
        </p:txBody>
      </p:sp>
      <p:sp>
        <p:nvSpPr>
          <p:cNvPr id="5"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348349"/>
            <a:ext cx="8229600" cy="4716462"/>
          </a:xfrm>
        </p:spPr>
        <p:txBody>
          <a:bodyPr/>
          <a:lstStyle/>
          <a:p>
            <a:r>
              <a:rPr lang="en-US" smtClean="0"/>
              <a:t>Click icon to add chart</a:t>
            </a:r>
            <a:endParaRPr lang="en-IN"/>
          </a:p>
        </p:txBody>
      </p:sp>
      <p:sp>
        <p:nvSpPr>
          <p:cNvPr id="12"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348349"/>
            <a:ext cx="8229600" cy="4716462"/>
          </a:xfrm>
        </p:spPr>
        <p:txBody>
          <a:bodyPr/>
          <a:lstStyle/>
          <a:p>
            <a:r>
              <a:rPr lang="en-US" smtClean="0"/>
              <a:t>Click icon to add chart</a:t>
            </a:r>
            <a:endParaRPr lang="en-IN"/>
          </a:p>
        </p:txBody>
      </p:sp>
      <p:sp>
        <p:nvSpPr>
          <p:cNvPr id="7"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s slide">
    <p:spTree>
      <p:nvGrpSpPr>
        <p:cNvPr id="1" name=""/>
        <p:cNvGrpSpPr/>
        <p:nvPr/>
      </p:nvGrpSpPr>
      <p:grpSpPr>
        <a:xfrm>
          <a:off x="0" y="0"/>
          <a:ext cx="0" cy="0"/>
          <a:chOff x="0" y="0"/>
          <a:chExt cx="0" cy="0"/>
        </a:xfrm>
      </p:grpSpPr>
      <p:sp>
        <p:nvSpPr>
          <p:cNvPr id="42" name="Oval 6"/>
          <p:cNvSpPr>
            <a:spLocks noChangeArrowheads="1"/>
          </p:cNvSpPr>
          <p:nvPr/>
        </p:nvSpPr>
        <p:spPr bwMode="gray">
          <a:xfrm>
            <a:off x="355600" y="5858423"/>
            <a:ext cx="8432800" cy="550531"/>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016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smtClean="0"/>
              <a:t>Text 1</a:t>
            </a:r>
            <a:endParaRPr lang="en-IN" dirty="0"/>
          </a:p>
        </p:txBody>
      </p:sp>
      <p:sp>
        <p:nvSpPr>
          <p:cNvPr id="12" name="Title 4"/>
          <p:cNvSpPr>
            <a:spLocks noGrp="1"/>
          </p:cNvSpPr>
          <p:nvPr>
            <p:ph type="title" hasCustomPrompt="1"/>
          </p:nvPr>
        </p:nvSpPr>
        <p:spPr>
          <a:xfrm>
            <a:off x="460375" y="140024"/>
            <a:ext cx="8229600" cy="553998"/>
          </a:xfrm>
        </p:spPr>
        <p:txBody>
          <a:bodyPr/>
          <a:lstStyle>
            <a:lvl1pPr>
              <a:defRPr>
                <a:solidFill>
                  <a:schemeClr val="accent2"/>
                </a:solidFill>
              </a:defRPr>
            </a:lvl1pPr>
          </a:lstStyle>
          <a:p>
            <a:r>
              <a:rPr lang="en-US" dirty="0" smtClean="0"/>
              <a:t>Click to Add Title</a:t>
            </a:r>
            <a:endParaRPr lang="en-US" dirty="0"/>
          </a:p>
        </p:txBody>
      </p:sp>
      <p:sp>
        <p:nvSpPr>
          <p:cNvPr id="10" name="Text Placeholder 2"/>
          <p:cNvSpPr>
            <a:spLocks noGrp="1"/>
          </p:cNvSpPr>
          <p:nvPr>
            <p:ph type="body" sz="quarter" idx="18" hasCustomPrompt="1"/>
          </p:nvPr>
        </p:nvSpPr>
        <p:spPr>
          <a:xfrm>
            <a:off x="7747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3" name="Text Placeholder 56"/>
          <p:cNvSpPr>
            <a:spLocks noGrp="1"/>
          </p:cNvSpPr>
          <p:nvPr>
            <p:ph type="body" sz="quarter" idx="19" hasCustomPrompt="1"/>
          </p:nvPr>
        </p:nvSpPr>
        <p:spPr>
          <a:xfrm>
            <a:off x="280731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smtClean="0"/>
              <a:t>Text 2</a:t>
            </a:r>
            <a:endParaRPr lang="en-IN" dirty="0"/>
          </a:p>
        </p:txBody>
      </p:sp>
      <p:sp>
        <p:nvSpPr>
          <p:cNvPr id="14" name="Text Placeholder 2"/>
          <p:cNvSpPr>
            <a:spLocks noGrp="1"/>
          </p:cNvSpPr>
          <p:nvPr>
            <p:ph type="body" sz="quarter" idx="20" hasCustomPrompt="1"/>
          </p:nvPr>
        </p:nvSpPr>
        <p:spPr>
          <a:xfrm>
            <a:off x="280185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5" name="Text Placeholder 56"/>
          <p:cNvSpPr>
            <a:spLocks noGrp="1"/>
          </p:cNvSpPr>
          <p:nvPr>
            <p:ph type="body" sz="quarter" idx="21" hasCustomPrompt="1"/>
          </p:nvPr>
        </p:nvSpPr>
        <p:spPr>
          <a:xfrm>
            <a:off x="4811800"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smtClean="0"/>
              <a:t>Text 3</a:t>
            </a:r>
            <a:endParaRPr lang="en-IN" dirty="0"/>
          </a:p>
        </p:txBody>
      </p:sp>
      <p:sp>
        <p:nvSpPr>
          <p:cNvPr id="16" name="Text Placeholder 2"/>
          <p:cNvSpPr>
            <a:spLocks noGrp="1"/>
          </p:cNvSpPr>
          <p:nvPr>
            <p:ph type="body" sz="quarter" idx="22" hasCustomPrompt="1"/>
          </p:nvPr>
        </p:nvSpPr>
        <p:spPr>
          <a:xfrm>
            <a:off x="4806334"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7" name="Text Placeholder 56"/>
          <p:cNvSpPr>
            <a:spLocks noGrp="1"/>
          </p:cNvSpPr>
          <p:nvPr>
            <p:ph type="body" sz="quarter" idx="23" hasCustomPrompt="1"/>
          </p:nvPr>
        </p:nvSpPr>
        <p:spPr>
          <a:xfrm>
            <a:off x="678726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smtClean="0"/>
              <a:t>Text 4</a:t>
            </a:r>
            <a:endParaRPr lang="en-IN" dirty="0"/>
          </a:p>
        </p:txBody>
      </p:sp>
      <p:sp>
        <p:nvSpPr>
          <p:cNvPr id="18" name="Text Placeholder 2"/>
          <p:cNvSpPr>
            <a:spLocks noGrp="1"/>
          </p:cNvSpPr>
          <p:nvPr>
            <p:ph type="body" sz="quarter" idx="24" hasCustomPrompt="1"/>
          </p:nvPr>
        </p:nvSpPr>
        <p:spPr>
          <a:xfrm>
            <a:off x="67818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0375" y="145522"/>
            <a:ext cx="8229600" cy="548640"/>
          </a:xfrm>
        </p:spPr>
        <p:txBody>
          <a:bodyPr>
            <a:normAutofit/>
          </a:bodyPr>
          <a:lstStyle>
            <a:lvl1pPr>
              <a:defRPr>
                <a:solidFill>
                  <a:schemeClr val="accent2"/>
                </a:solidFill>
                <a:latin typeface="+mj-lt"/>
              </a:defRPr>
            </a:lvl1pPr>
          </a:lstStyle>
          <a:p>
            <a:r>
              <a:rPr lang="en-US" dirty="0" smtClean="0"/>
              <a:t>Agenda</a:t>
            </a:r>
            <a:endParaRPr lang="en-IN" dirty="0"/>
          </a:p>
        </p:txBody>
      </p:sp>
      <p:sp>
        <p:nvSpPr>
          <p:cNvPr id="17" name="Text Placeholder 38"/>
          <p:cNvSpPr>
            <a:spLocks noGrp="1"/>
          </p:cNvSpPr>
          <p:nvPr>
            <p:ph type="body" sz="quarter" idx="10" hasCustomPrompt="1"/>
          </p:nvPr>
        </p:nvSpPr>
        <p:spPr>
          <a:xfrm>
            <a:off x="1009015" y="1350509"/>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18" name="Text Placeholder 38"/>
          <p:cNvSpPr>
            <a:spLocks noGrp="1"/>
          </p:cNvSpPr>
          <p:nvPr>
            <p:ph type="body" sz="quarter" idx="11" hasCustomPrompt="1"/>
          </p:nvPr>
        </p:nvSpPr>
        <p:spPr>
          <a:xfrm>
            <a:off x="1009015" y="2380789"/>
            <a:ext cx="7680960" cy="640080"/>
          </a:xfrm>
        </p:spPr>
        <p:txBody>
          <a:bodyPr anchor="ctr">
            <a:noAutofit/>
          </a:bodyPr>
          <a:lstStyle>
            <a:lvl1pPr marL="0" indent="0">
              <a:buNone/>
              <a:tabLst/>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24" name="Text Placeholder 38"/>
          <p:cNvSpPr>
            <a:spLocks noGrp="1"/>
          </p:cNvSpPr>
          <p:nvPr>
            <p:ph type="body" sz="quarter" idx="12" hasCustomPrompt="1"/>
          </p:nvPr>
        </p:nvSpPr>
        <p:spPr>
          <a:xfrm>
            <a:off x="1009015" y="3403153"/>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25" name="Text Placeholder 38"/>
          <p:cNvSpPr>
            <a:spLocks noGrp="1"/>
          </p:cNvSpPr>
          <p:nvPr>
            <p:ph type="body" sz="quarter" idx="13" hasCustomPrompt="1"/>
          </p:nvPr>
        </p:nvSpPr>
        <p:spPr>
          <a:xfrm>
            <a:off x="1009015" y="4462030"/>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27" name="Text Placeholder 38"/>
          <p:cNvSpPr>
            <a:spLocks noGrp="1"/>
          </p:cNvSpPr>
          <p:nvPr>
            <p:ph type="body" sz="quarter" idx="14" hasCustomPrompt="1"/>
          </p:nvPr>
        </p:nvSpPr>
        <p:spPr>
          <a:xfrm>
            <a:off x="1009015" y="5504120"/>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28" name="Text Placeholder 38"/>
          <p:cNvSpPr>
            <a:spLocks noGrp="1"/>
          </p:cNvSpPr>
          <p:nvPr>
            <p:ph type="body" sz="quarter" idx="15" hasCustomPrompt="1"/>
          </p:nvPr>
        </p:nvSpPr>
        <p:spPr>
          <a:xfrm>
            <a:off x="460375" y="1345746"/>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0" indent="0" algn="ctr">
              <a:buFont typeface="Arial" pitchFamily="34" charset="0"/>
              <a:buNone/>
              <a:defRPr sz="2400" b="1">
                <a:solidFill>
                  <a:schemeClr val="bg1"/>
                </a:solidFill>
                <a:latin typeface="+mn-lt"/>
              </a:defRPr>
            </a:lvl1pPr>
            <a:lvl2pPr>
              <a:buNone/>
              <a:defRPr/>
            </a:lvl2pPr>
            <a:lvl3pPr>
              <a:buNone/>
              <a:defRPr/>
            </a:lvl3pPr>
            <a:lvl4pPr>
              <a:buNone/>
              <a:defRPr/>
            </a:lvl4pPr>
            <a:lvl5pPr>
              <a:buNone/>
              <a:defRPr/>
            </a:lvl5pPr>
          </a:lstStyle>
          <a:p>
            <a:pPr lvl="0"/>
            <a:r>
              <a:rPr lang="en-US" dirty="0" smtClean="0"/>
              <a:t>1</a:t>
            </a:r>
          </a:p>
        </p:txBody>
      </p:sp>
      <p:sp>
        <p:nvSpPr>
          <p:cNvPr id="29" name="Text Placeholder 38"/>
          <p:cNvSpPr>
            <a:spLocks noGrp="1"/>
          </p:cNvSpPr>
          <p:nvPr>
            <p:ph type="body" sz="quarter" idx="16" hasCustomPrompt="1"/>
          </p:nvPr>
        </p:nvSpPr>
        <p:spPr>
          <a:xfrm>
            <a:off x="460375" y="2384085"/>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smtClean="0"/>
              <a:t>2</a:t>
            </a:r>
          </a:p>
        </p:txBody>
      </p:sp>
      <p:sp>
        <p:nvSpPr>
          <p:cNvPr id="30" name="Text Placeholder 38"/>
          <p:cNvSpPr>
            <a:spLocks noGrp="1"/>
          </p:cNvSpPr>
          <p:nvPr>
            <p:ph type="body" sz="quarter" idx="17" hasCustomPrompt="1"/>
          </p:nvPr>
        </p:nvSpPr>
        <p:spPr>
          <a:xfrm>
            <a:off x="460375" y="3422424"/>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smtClean="0"/>
              <a:t>3</a:t>
            </a:r>
          </a:p>
        </p:txBody>
      </p:sp>
      <p:sp>
        <p:nvSpPr>
          <p:cNvPr id="32" name="Text Placeholder 38"/>
          <p:cNvSpPr>
            <a:spLocks noGrp="1"/>
          </p:cNvSpPr>
          <p:nvPr>
            <p:ph type="body" sz="quarter" idx="18" hasCustomPrompt="1"/>
          </p:nvPr>
        </p:nvSpPr>
        <p:spPr>
          <a:xfrm>
            <a:off x="460375" y="4460763"/>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smtClean="0"/>
              <a:t>4</a:t>
            </a:r>
          </a:p>
        </p:txBody>
      </p:sp>
      <p:sp>
        <p:nvSpPr>
          <p:cNvPr id="33" name="Text Placeholder 38"/>
          <p:cNvSpPr>
            <a:spLocks noGrp="1"/>
          </p:cNvSpPr>
          <p:nvPr>
            <p:ph type="body" sz="quarter" idx="19" hasCustomPrompt="1"/>
          </p:nvPr>
        </p:nvSpPr>
        <p:spPr>
          <a:xfrm>
            <a:off x="460375" y="5499100"/>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smtClean="0"/>
              <a:t>5</a:t>
            </a:r>
          </a:p>
        </p:txBody>
      </p:sp>
    </p:spTree>
    <p:extLst>
      <p:ext uri="{BB962C8B-B14F-4D97-AF65-F5344CB8AC3E}">
        <p14:creationId xmlns:p14="http://schemas.microsoft.com/office/powerpoint/2010/main" val="5925382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6" y="1727200"/>
            <a:ext cx="3858768" cy="3858768"/>
          </a:xfrm>
          <a:prstGeom prst="ellipse">
            <a:avLst/>
          </a:prstGeom>
          <a:noFill/>
          <a:ln>
            <a:solidFill>
              <a:schemeClr val="accent2">
                <a:lumMod val="40000"/>
                <a:lumOff val="60000"/>
              </a:schemeClr>
            </a:solidFill>
            <a:prstDash val="sysDash"/>
          </a:ln>
        </p:spPr>
        <p:txBody>
          <a:bodyPr/>
          <a:lstStyle>
            <a:lvl1pPr marL="0" indent="0">
              <a:buNone/>
              <a:defRPr>
                <a:noFill/>
              </a:defRPr>
            </a:lvl1pPr>
          </a:lstStyle>
          <a:p>
            <a:pPr lvl="0"/>
            <a:r>
              <a:rPr lang="en-US" dirty="0" smtClean="0"/>
              <a:t>.</a:t>
            </a:r>
            <a:endParaRPr lang="en-US" dirty="0"/>
          </a:p>
        </p:txBody>
      </p:sp>
      <p:sp>
        <p:nvSpPr>
          <p:cNvPr id="38" name="Title 4"/>
          <p:cNvSpPr>
            <a:spLocks noGrp="1"/>
          </p:cNvSpPr>
          <p:nvPr>
            <p:ph type="title" hasCustomPrompt="1"/>
          </p:nvPr>
        </p:nvSpPr>
        <p:spPr>
          <a:xfrm>
            <a:off x="460375" y="140024"/>
            <a:ext cx="8229600" cy="553998"/>
          </a:xfrm>
        </p:spPr>
        <p:txBody>
          <a:bodyPr/>
          <a:lstStyle>
            <a:lvl1pPr>
              <a:defRPr>
                <a:solidFill>
                  <a:schemeClr val="accent2"/>
                </a:solidFill>
              </a:defRPr>
            </a:lvl1pPr>
          </a:lstStyle>
          <a:p>
            <a:r>
              <a:rPr lang="en-US" dirty="0" smtClean="0"/>
              <a:t>Click to Add Title</a:t>
            </a:r>
            <a:endParaRPr lang="en-US" dirty="0"/>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accent2"/>
                </a:solidFill>
                <a:latin typeface="+mj-lt"/>
                <a:ea typeface="+mn-ea"/>
                <a:cs typeface="Arial" pitchFamily="34" charset="0"/>
              </a:defRPr>
            </a:lvl1pPr>
          </a:lstStyle>
          <a:p>
            <a:pPr lvl="0"/>
            <a:r>
              <a:rPr lang="en-US" dirty="0" smtClean="0"/>
              <a:t>INSERT TEXT Subject Matter</a:t>
            </a:r>
            <a:endParaRPr lang="en-IN" dirty="0"/>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smtClean="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smtClean="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smtClean="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smtClean="0"/>
              <a:t>Text Here</a:t>
            </a:r>
            <a:endParaRPr lang="en-IN" dirty="0"/>
          </a:p>
        </p:txBody>
      </p:sp>
      <p:sp>
        <p:nvSpPr>
          <p:cNvPr id="15" name="Text Placeholder 2"/>
          <p:cNvSpPr>
            <a:spLocks noGrp="1"/>
          </p:cNvSpPr>
          <p:nvPr>
            <p:ph type="body" sz="quarter" idx="18" hasCustomPrompt="1"/>
          </p:nvPr>
        </p:nvSpPr>
        <p:spPr>
          <a:xfrm>
            <a:off x="4076700" y="13208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9" name="Text Placeholder 2"/>
          <p:cNvSpPr>
            <a:spLocks noGrp="1"/>
          </p:cNvSpPr>
          <p:nvPr>
            <p:ph type="body" sz="quarter" idx="19" hasCustomPrompt="1"/>
          </p:nvPr>
        </p:nvSpPr>
        <p:spPr>
          <a:xfrm>
            <a:off x="4076700" y="51054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21" name="Text Placeholder 2"/>
          <p:cNvSpPr>
            <a:spLocks noGrp="1"/>
          </p:cNvSpPr>
          <p:nvPr>
            <p:ph type="body" sz="quarter" idx="20" hasCustomPrompt="1"/>
          </p:nvPr>
        </p:nvSpPr>
        <p:spPr>
          <a:xfrm>
            <a:off x="2146300" y="29210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24" name="Text Placeholder 2"/>
          <p:cNvSpPr>
            <a:spLocks noGrp="1"/>
          </p:cNvSpPr>
          <p:nvPr>
            <p:ph type="body" sz="quarter" idx="21" hasCustomPrompt="1"/>
          </p:nvPr>
        </p:nvSpPr>
        <p:spPr>
          <a:xfrm>
            <a:off x="5943600" y="29083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ctrTitle" hasCustomPrompt="1"/>
          </p:nvPr>
        </p:nvSpPr>
        <p:spPr>
          <a:xfrm>
            <a:off x="4547710" y="1767649"/>
            <a:ext cx="4203553" cy="553998"/>
          </a:xfrm>
        </p:spPr>
        <p:txBody>
          <a:bodyPr/>
          <a:lstStyle>
            <a:lvl1pPr>
              <a:defRPr>
                <a:solidFill>
                  <a:schemeClr val="accent2"/>
                </a:solidFill>
                <a:latin typeface="+mj-lt"/>
              </a:defRPr>
            </a:lvl1pPr>
          </a:lstStyle>
          <a:p>
            <a:r>
              <a:rPr lang="en-US" dirty="0" smtClean="0"/>
              <a:t>Thank you</a:t>
            </a:r>
            <a:endParaRPr lang="en-US" dirty="0"/>
          </a:p>
        </p:txBody>
      </p:sp>
      <p:sp>
        <p:nvSpPr>
          <p:cNvPr id="10" name="Text Placeholder 56"/>
          <p:cNvSpPr>
            <a:spLocks noGrp="1"/>
          </p:cNvSpPr>
          <p:nvPr>
            <p:ph type="body" sz="quarter" idx="19" hasCustomPrompt="1"/>
          </p:nvPr>
        </p:nvSpPr>
        <p:spPr>
          <a:xfrm>
            <a:off x="4547710" y="2552751"/>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Your Name</a:t>
            </a:r>
            <a:endParaRPr lang="en-IN" dirty="0"/>
          </a:p>
        </p:txBody>
      </p:sp>
      <p:sp>
        <p:nvSpPr>
          <p:cNvPr id="11" name="Text Placeholder 56"/>
          <p:cNvSpPr>
            <a:spLocks noGrp="1"/>
          </p:cNvSpPr>
          <p:nvPr>
            <p:ph type="body" sz="quarter" idx="20" hasCustomPrompt="1"/>
          </p:nvPr>
        </p:nvSpPr>
        <p:spPr>
          <a:xfrm>
            <a:off x="4547710" y="3537676"/>
            <a:ext cx="4158442" cy="314777"/>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Email ID</a:t>
            </a:r>
            <a:endParaRPr lang="en-IN" dirty="0"/>
          </a:p>
        </p:txBody>
      </p:sp>
      <p:sp>
        <p:nvSpPr>
          <p:cNvPr id="8" name="Rectangle 7"/>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9" name="Picture 8" descr="WIPRO PPT Design.jpg"/>
          <p:cNvPicPr>
            <a:picLocks noChangeAspect="1"/>
          </p:cNvPicPr>
          <p:nvPr/>
        </p:nvPicPr>
        <p:blipFill>
          <a:blip r:embed="rId2"/>
          <a:stretch>
            <a:fillRect/>
          </a:stretch>
        </p:blipFill>
        <p:spPr>
          <a:xfrm>
            <a:off x="5121" y="4471039"/>
            <a:ext cx="9133758" cy="217106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2" y="1666795"/>
            <a:ext cx="1872342" cy="2080380"/>
          </a:xfrm>
          <a:prstGeom prst="rect">
            <a:avLst/>
          </a:prstGeom>
        </p:spPr>
      </p:pic>
      <p:sp>
        <p:nvSpPr>
          <p:cNvPr id="14" name="Text Placeholder 56"/>
          <p:cNvSpPr>
            <a:spLocks noGrp="1"/>
          </p:cNvSpPr>
          <p:nvPr>
            <p:ph type="body" sz="quarter" idx="21" hasCustomPrompt="1"/>
          </p:nvPr>
        </p:nvSpPr>
        <p:spPr>
          <a:xfrm>
            <a:off x="4547710" y="3034335"/>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Designation</a:t>
            </a:r>
            <a:endParaRPr lang="en-IN" dirty="0"/>
          </a:p>
        </p:txBody>
      </p:sp>
      <p:cxnSp>
        <p:nvCxnSpPr>
          <p:cNvPr id="15" name="Straight Connector 14"/>
          <p:cNvCxnSpPr/>
          <p:nvPr/>
        </p:nvCxnSpPr>
        <p:spPr>
          <a:xfrm rot="5400000">
            <a:off x="2932269" y="2741456"/>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solidFill>
                  <a:schemeClr val="accent2"/>
                </a:solidFill>
                <a:latin typeface="+mj-lt"/>
              </a:defRPr>
            </a:lvl1pPr>
          </a:lstStyle>
          <a:p>
            <a:r>
              <a:rPr lang="en-US" dirty="0" smtClean="0"/>
              <a:t>Click here to add Customer / Partner Logo</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2" y="1666795"/>
            <a:ext cx="1872341" cy="2080380"/>
          </a:xfrm>
          <a:prstGeom prst="rect">
            <a:avLst/>
          </a:prstGeom>
        </p:spPr>
      </p:pic>
      <p:sp>
        <p:nvSpPr>
          <p:cNvPr id="14" name="Rectangle 13"/>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accent6">
                  <a:lumMod val="50000"/>
                </a:schemeClr>
              </a:solidFill>
              <a:latin typeface="+mj-lt"/>
            </a:endParaRPr>
          </a:p>
        </p:txBody>
      </p:sp>
      <p:pic>
        <p:nvPicPr>
          <p:cNvPr id="15" name="Picture 14"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11" name="Text Placeholder 56"/>
          <p:cNvSpPr>
            <a:spLocks noGrp="1"/>
          </p:cNvSpPr>
          <p:nvPr>
            <p:ph type="body" sz="quarter" idx="20" hasCustomPrompt="1"/>
          </p:nvPr>
        </p:nvSpPr>
        <p:spPr>
          <a:xfrm>
            <a:off x="4559968" y="3157132"/>
            <a:ext cx="4158442" cy="38709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Your Name</a:t>
            </a:r>
            <a:endParaRPr lang="en-IN" dirty="0"/>
          </a:p>
        </p:txBody>
      </p:sp>
      <p:sp>
        <p:nvSpPr>
          <p:cNvPr id="13" name="Title 1"/>
          <p:cNvSpPr>
            <a:spLocks noGrp="1"/>
          </p:cNvSpPr>
          <p:nvPr>
            <p:ph type="ctrTitle" hasCustomPrompt="1"/>
          </p:nvPr>
        </p:nvSpPr>
        <p:spPr>
          <a:xfrm>
            <a:off x="4559742" y="1480457"/>
            <a:ext cx="4142266" cy="1547161"/>
          </a:xfrm>
          <a:noFill/>
        </p:spPr>
        <p:txBody>
          <a:bodyPr wrap="square" rtlCol="0" anchor="ctr">
            <a:normAutofit/>
          </a:bodyPr>
          <a:lstStyle>
            <a:lvl1pPr marL="0" algn="l">
              <a:defRPr lang="en-US" sz="3400" dirty="0">
                <a:solidFill>
                  <a:schemeClr val="accent2"/>
                </a:solidFill>
                <a:latin typeface="+mj-lt"/>
                <a:ea typeface="+mn-ea"/>
                <a:cs typeface="Arial"/>
              </a:defRPr>
            </a:lvl1pPr>
          </a:lstStyle>
          <a:p>
            <a:pPr marL="0" lvl="0" algn="l"/>
            <a:r>
              <a:rPr lang="en-US" dirty="0" smtClean="0"/>
              <a:t>Insert Title</a:t>
            </a:r>
            <a:br>
              <a:rPr lang="en-US" dirty="0" smtClean="0"/>
            </a:br>
            <a:r>
              <a:rPr lang="en-US" dirty="0" smtClean="0"/>
              <a:t>Here</a:t>
            </a:r>
            <a:endParaRPr lang="en-US" dirty="0"/>
          </a:p>
        </p:txBody>
      </p:sp>
      <p:sp>
        <p:nvSpPr>
          <p:cNvPr id="25" name="Text Placeholder 56"/>
          <p:cNvSpPr>
            <a:spLocks noGrp="1"/>
          </p:cNvSpPr>
          <p:nvPr>
            <p:ph type="body" sz="quarter" idx="21" hasCustomPrompt="1"/>
          </p:nvPr>
        </p:nvSpPr>
        <p:spPr>
          <a:xfrm>
            <a:off x="4572000" y="3642077"/>
            <a:ext cx="4158442" cy="409914"/>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Designation</a:t>
            </a:r>
            <a:endParaRPr lang="en-IN" dirty="0"/>
          </a:p>
        </p:txBody>
      </p:sp>
      <p:cxnSp>
        <p:nvCxnSpPr>
          <p:cNvPr id="17" name="Straight Connector 16"/>
          <p:cNvCxnSpPr/>
          <p:nvPr/>
        </p:nvCxnSpPr>
        <p:spPr>
          <a:xfrm rot="5400000">
            <a:off x="2932269" y="2741456"/>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46867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17" name="Picture 16" descr="WIPRO PPT Design.jpg"/>
          <p:cNvPicPr>
            <a:picLocks noChangeAspect="1"/>
          </p:cNvPicPr>
          <p:nvPr/>
        </p:nvPicPr>
        <p:blipFill>
          <a:blip r:embed="rId2"/>
          <a:stretch>
            <a:fillRect/>
          </a:stretch>
        </p:blipFill>
        <p:spPr>
          <a:xfrm>
            <a:off x="5121" y="4471039"/>
            <a:ext cx="9133758" cy="2171061"/>
          </a:xfrm>
          <a:prstGeom prst="rect">
            <a:avLst/>
          </a:prstGeom>
        </p:spPr>
      </p:pic>
      <p:sp>
        <p:nvSpPr>
          <p:cNvPr id="11" name="Text Placeholder 12"/>
          <p:cNvSpPr>
            <a:spLocks noGrp="1"/>
          </p:cNvSpPr>
          <p:nvPr>
            <p:ph type="body" sz="quarter" idx="11" hasCustomPrompt="1"/>
          </p:nvPr>
        </p:nvSpPr>
        <p:spPr>
          <a:xfrm>
            <a:off x="674914" y="2667681"/>
            <a:ext cx="7794172" cy="663575"/>
          </a:xfrm>
        </p:spPr>
        <p:txBody>
          <a:bodyPr>
            <a:normAutofit/>
          </a:bodyPr>
          <a:lstStyle>
            <a:lvl1pPr algn="ctr">
              <a:buNone/>
              <a:defRPr lang="en-US" sz="3400" b="1" kern="1200" baseline="0" dirty="0" smtClean="0">
                <a:solidFill>
                  <a:schemeClr val="accent2"/>
                </a:solidFill>
                <a:latin typeface="+mj-lt"/>
                <a:ea typeface="+mn-ea"/>
                <a:cs typeface="Arial"/>
              </a:defRPr>
            </a:lvl1pPr>
          </a:lstStyle>
          <a:p>
            <a:pPr lvl="0"/>
            <a:r>
              <a:rPr lang="en-US" dirty="0" smtClean="0"/>
              <a:t>Section Name Here</a:t>
            </a:r>
          </a:p>
        </p:txBody>
      </p:sp>
      <p:sp>
        <p:nvSpPr>
          <p:cNvPr id="12" name="Text Placeholder 12"/>
          <p:cNvSpPr>
            <a:spLocks noGrp="1"/>
          </p:cNvSpPr>
          <p:nvPr>
            <p:ph type="body" sz="quarter" idx="12" hasCustomPrompt="1"/>
          </p:nvPr>
        </p:nvSpPr>
        <p:spPr>
          <a:xfrm>
            <a:off x="674914" y="3441565"/>
            <a:ext cx="7794172" cy="389182"/>
          </a:xfrm>
        </p:spPr>
        <p:txBody>
          <a:bodyPr>
            <a:normAutofit/>
          </a:bodyPr>
          <a:lstStyle>
            <a:lvl1pPr algn="ctr">
              <a:buNone/>
              <a:defRPr lang="en-US" sz="1800" b="0" kern="1200" dirty="0" smtClean="0">
                <a:solidFill>
                  <a:schemeClr val="accent2"/>
                </a:solidFill>
                <a:latin typeface="+mj-lt"/>
                <a:ea typeface="+mn-ea"/>
                <a:cs typeface="Arial"/>
              </a:defRPr>
            </a:lvl1pPr>
          </a:lstStyle>
          <a:p>
            <a:pPr lvl="0"/>
            <a:r>
              <a:rPr lang="en-US" dirty="0" smtClean="0"/>
              <a:t>Who what when where</a:t>
            </a:r>
          </a:p>
        </p:txBody>
      </p:sp>
      <p:sp>
        <p:nvSpPr>
          <p:cNvPr id="18" name="Picture Placeholder 9"/>
          <p:cNvSpPr>
            <a:spLocks noGrp="1"/>
          </p:cNvSpPr>
          <p:nvPr>
            <p:ph type="pic" sz="quarter" idx="10" hasCustomPrompt="1"/>
          </p:nvPr>
        </p:nvSpPr>
        <p:spPr>
          <a:xfrm>
            <a:off x="8012113" y="316140"/>
            <a:ext cx="903287" cy="848631"/>
          </a:xfrm>
        </p:spPr>
        <p:txBody>
          <a:bodyPr>
            <a:noAutofit/>
          </a:bodyPr>
          <a:lstStyle>
            <a:lvl1pPr marL="0" indent="0" algn="ctr">
              <a:buNone/>
              <a:defRPr sz="1100" baseline="0">
                <a:latin typeface="+mj-lt"/>
              </a:defRPr>
            </a:lvl1pPr>
          </a:lstStyle>
          <a:p>
            <a:r>
              <a:rPr lang="en-US" dirty="0" smtClean="0"/>
              <a:t>Click here to add Customer / Partner Logo</a:t>
            </a:r>
            <a:endParaRPr lang="en-IN"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416" y="183943"/>
            <a:ext cx="1014683" cy="1127426"/>
          </a:xfrm>
          <a:prstGeom prst="rect">
            <a:avLst/>
          </a:prstGeom>
        </p:spPr>
      </p:pic>
    </p:spTree>
    <p:extLst>
      <p:ext uri="{BB962C8B-B14F-4D97-AF65-F5344CB8AC3E}">
        <p14:creationId xmlns:p14="http://schemas.microsoft.com/office/powerpoint/2010/main" val="3696469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atin typeface="+mj-lt"/>
              </a:defRPr>
            </a:lvl1pPr>
          </a:lstStyle>
          <a:p>
            <a:r>
              <a:rPr lang="en-US" dirty="0" smtClean="0"/>
              <a:t>Click here to add Customer / Partner Logo</a:t>
            </a:r>
            <a:endParaRPr lang="en-IN"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2" y="1666795"/>
            <a:ext cx="1872341" cy="2080380"/>
          </a:xfrm>
          <a:prstGeom prst="rect">
            <a:avLst/>
          </a:prstGeom>
        </p:spPr>
      </p:pic>
      <p:sp>
        <p:nvSpPr>
          <p:cNvPr id="16" name="Rectangle 15"/>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17" name="Picture 16"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23" name="Text Placeholder 56"/>
          <p:cNvSpPr>
            <a:spLocks noGrp="1"/>
          </p:cNvSpPr>
          <p:nvPr>
            <p:ph type="body" sz="quarter" idx="20" hasCustomPrompt="1"/>
          </p:nvPr>
        </p:nvSpPr>
        <p:spPr>
          <a:xfrm>
            <a:off x="4700110" y="2589327"/>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Your Name</a:t>
            </a:r>
            <a:endParaRPr lang="en-IN" dirty="0"/>
          </a:p>
        </p:txBody>
      </p:sp>
      <p:sp>
        <p:nvSpPr>
          <p:cNvPr id="24" name="Text Placeholder 56"/>
          <p:cNvSpPr>
            <a:spLocks noGrp="1"/>
          </p:cNvSpPr>
          <p:nvPr>
            <p:ph type="body" sz="quarter" idx="21" hasCustomPrompt="1"/>
          </p:nvPr>
        </p:nvSpPr>
        <p:spPr>
          <a:xfrm>
            <a:off x="4700110" y="3519388"/>
            <a:ext cx="4158442" cy="314777"/>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Email ID</a:t>
            </a:r>
            <a:endParaRPr lang="en-IN" dirty="0"/>
          </a:p>
        </p:txBody>
      </p:sp>
      <p:sp>
        <p:nvSpPr>
          <p:cNvPr id="10" name="Title 3"/>
          <p:cNvSpPr>
            <a:spLocks noGrp="1"/>
          </p:cNvSpPr>
          <p:nvPr>
            <p:ph type="ctrTitle" hasCustomPrompt="1"/>
          </p:nvPr>
        </p:nvSpPr>
        <p:spPr>
          <a:xfrm>
            <a:off x="4700110" y="1767649"/>
            <a:ext cx="4203553" cy="553998"/>
          </a:xfrm>
        </p:spPr>
        <p:txBody>
          <a:bodyPr/>
          <a:lstStyle>
            <a:lvl1pPr>
              <a:defRPr>
                <a:solidFill>
                  <a:schemeClr val="accent2"/>
                </a:solidFill>
                <a:latin typeface="+mj-lt"/>
              </a:defRPr>
            </a:lvl1pPr>
          </a:lstStyle>
          <a:p>
            <a:r>
              <a:rPr lang="en-US" dirty="0" smtClean="0"/>
              <a:t>Thank you</a:t>
            </a:r>
            <a:endParaRPr lang="en-US" dirty="0"/>
          </a:p>
        </p:txBody>
      </p:sp>
      <p:cxnSp>
        <p:nvCxnSpPr>
          <p:cNvPr id="11" name="Straight Connector 10"/>
          <p:cNvCxnSpPr/>
          <p:nvPr/>
        </p:nvCxnSpPr>
        <p:spPr>
          <a:xfrm rot="5400000">
            <a:off x="2964607" y="2781258"/>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6" y="3052623"/>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Designation</a:t>
            </a:r>
            <a:endParaRPr lang="en-IN" dirty="0"/>
          </a:p>
        </p:txBody>
      </p:sp>
    </p:spTree>
    <p:extLst>
      <p:ext uri="{BB962C8B-B14F-4D97-AF65-F5344CB8AC3E}">
        <p14:creationId xmlns:p14="http://schemas.microsoft.com/office/powerpoint/2010/main" val="23470746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sp>
        <p:nvSpPr>
          <p:cNvPr id="6" name="Text Placeholder 3"/>
          <p:cNvSpPr>
            <a:spLocks noGrp="1"/>
          </p:cNvSpPr>
          <p:nvPr>
            <p:ph type="body" sz="quarter" idx="11" hasCustomPrompt="1"/>
          </p:nvPr>
        </p:nvSpPr>
        <p:spPr>
          <a:xfrm>
            <a:off x="469901" y="2560320"/>
            <a:ext cx="8229600" cy="640080"/>
          </a:xfrm>
        </p:spPr>
        <p:txBody>
          <a:bodyPr>
            <a:normAutofit/>
          </a:bodyPr>
          <a:lstStyle>
            <a:lvl1pPr algn="ctr">
              <a:buNone/>
              <a:defRPr kumimoji="0" lang="en-US" sz="3400" b="1"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Section Name Here</a:t>
            </a:r>
          </a:p>
        </p:txBody>
      </p:sp>
      <p:sp>
        <p:nvSpPr>
          <p:cNvPr id="8" name="Text Placeholder 3"/>
          <p:cNvSpPr>
            <a:spLocks noGrp="1"/>
          </p:cNvSpPr>
          <p:nvPr>
            <p:ph type="body" sz="quarter" idx="12" hasCustomPrompt="1"/>
          </p:nvPr>
        </p:nvSpPr>
        <p:spPr>
          <a:xfrm>
            <a:off x="469901" y="3352800"/>
            <a:ext cx="8229600" cy="457200"/>
          </a:xfrm>
        </p:spPr>
        <p:txBody>
          <a:bodyPr>
            <a:normAutofit/>
          </a:bodyPr>
          <a:lstStyle>
            <a:lvl1pPr algn="ct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Who what when where</a:t>
            </a:r>
          </a:p>
        </p:txBody>
      </p:sp>
      <p:pic>
        <p:nvPicPr>
          <p:cNvPr id="7" name="Picture 6" descr="WIPRO PPT Design.jpg"/>
          <p:cNvPicPr>
            <a:picLocks noChangeAspect="1"/>
          </p:cNvPicPr>
          <p:nvPr/>
        </p:nvPicPr>
        <p:blipFill>
          <a:blip r:embed="rId2"/>
          <a:stretch>
            <a:fillRect/>
          </a:stretch>
        </p:blipFill>
        <p:spPr>
          <a:xfrm>
            <a:off x="5121" y="4471039"/>
            <a:ext cx="9133758" cy="21710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685" y="107003"/>
            <a:ext cx="1044839" cy="1160933"/>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smtClean="0"/>
              <a:t>Click to edit Master title style</a:t>
            </a:r>
            <a:endParaRPr lang="en-US" dirty="0"/>
          </a:p>
        </p:txBody>
      </p:sp>
      <p:sp>
        <p:nvSpPr>
          <p:cNvPr id="6" name="Text Placeholder 2"/>
          <p:cNvSpPr>
            <a:spLocks noGrp="1"/>
          </p:cNvSpPr>
          <p:nvPr>
            <p:ph idx="1"/>
          </p:nvPr>
        </p:nvSpPr>
        <p:spPr>
          <a:xfrm>
            <a:off x="457200" y="1144964"/>
            <a:ext cx="8229600" cy="5148260"/>
          </a:xfrm>
          <a:prstGeom prst="rect">
            <a:avLst/>
          </a:prstGeom>
        </p:spPr>
        <p:txBody>
          <a:bodyPr anchor="t">
            <a:normAutofit/>
          </a:bodyPr>
          <a:lstStyle>
            <a:lvl1pPr>
              <a:defRPr sz="2400"/>
            </a:lvl1pPr>
            <a:lvl2pPr>
              <a:defRPr sz="2000"/>
            </a:lvl2pPr>
            <a:lvl3pPr>
              <a:defRPr sz="1400"/>
            </a:lvl3pPr>
            <a:lvl4pPr>
              <a:defRPr sz="12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26048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smtClean="0"/>
              <a:t>Two Columns</a:t>
            </a:r>
            <a:endParaRPr lang="en-US" dirty="0"/>
          </a:p>
        </p:txBody>
      </p:sp>
      <p:sp>
        <p:nvSpPr>
          <p:cNvPr id="6" name="Text Placeholder 6"/>
          <p:cNvSpPr>
            <a:spLocks noGrp="1"/>
          </p:cNvSpPr>
          <p:nvPr>
            <p:ph type="body" sz="quarter" idx="11" hasCustomPrompt="1"/>
          </p:nvPr>
        </p:nvSpPr>
        <p:spPr>
          <a:xfrm>
            <a:off x="752041" y="1667435"/>
            <a:ext cx="3497227" cy="4336293"/>
          </a:xfrm>
          <a:noFill/>
        </p:spPr>
        <p:txBody>
          <a:bodyPr/>
          <a:lstStyle>
            <a:lvl1pPr marL="171450" indent="-171450">
              <a:spcBef>
                <a:spcPts val="1200"/>
              </a:spcBef>
              <a:buClr>
                <a:srgbClr val="00B0F0"/>
              </a:buClr>
              <a:buFont typeface="Wingdings" panose="05000000000000000000" pitchFamily="2" charset="2"/>
              <a:buChar char="§"/>
              <a:defRPr sz="1800" baseline="0"/>
            </a:lvl1pPr>
          </a:lstStyle>
          <a:p>
            <a:pPr lvl="0"/>
            <a:r>
              <a:rPr lang="en-US" dirty="0" smtClean="0"/>
              <a:t>Column content slide – This is a slide with 2 columns and you can have text in bullet points under each column. You can have separate header for each of the columns in the blue box provided on top of each of the columns.</a:t>
            </a:r>
          </a:p>
          <a:p>
            <a:pPr lvl="0"/>
            <a:r>
              <a:rPr lang="en-US" dirty="0" smtClean="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0" y="1667435"/>
            <a:ext cx="3497227" cy="4336293"/>
          </a:xfrm>
          <a:noFill/>
        </p:spPr>
        <p:txBody>
          <a:bodyPr/>
          <a:lstStyle>
            <a:lvl1pPr marL="171450" indent="-171450">
              <a:spcBef>
                <a:spcPts val="1200"/>
              </a:spcBef>
              <a:buClr>
                <a:srgbClr val="00B0F0"/>
              </a:buClr>
              <a:buFont typeface="Wingdings" panose="05000000000000000000" pitchFamily="2" charset="2"/>
              <a:buChar char="§"/>
              <a:defRPr sz="1800" baseline="0"/>
            </a:lvl1pPr>
          </a:lstStyle>
          <a:p>
            <a:pPr lvl="0"/>
            <a:r>
              <a:rPr lang="en-US" dirty="0" smtClean="0"/>
              <a:t>Column content slide – This is a slide with 2 columns and you can have text in bullet points under each column. You can have separate header for each of the columns in the blue box provided on top of each of the columns.</a:t>
            </a:r>
          </a:p>
          <a:p>
            <a:pPr lvl="0"/>
            <a:r>
              <a:rPr lang="en-US" dirty="0" smtClean="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1" y="914401"/>
            <a:ext cx="3497227" cy="645459"/>
          </a:xfrm>
          <a:noFill/>
          <a:ln>
            <a:solidFill>
              <a:schemeClr val="accent2">
                <a:lumMod val="20000"/>
                <a:lumOff val="80000"/>
              </a:schemeClr>
            </a:solidFill>
          </a:ln>
        </p:spPr>
        <p:txBody>
          <a:bodyPr anchor="ctr"/>
          <a:lstStyle>
            <a:lvl1pPr marL="0" indent="0" algn="ctr">
              <a:spcBef>
                <a:spcPts val="1200"/>
              </a:spcBef>
              <a:buClr>
                <a:srgbClr val="00B0F0"/>
              </a:buClr>
              <a:buFontTx/>
              <a:buNone/>
              <a:defRPr sz="2000" b="1" baseline="0"/>
            </a:lvl1pPr>
          </a:lstStyle>
          <a:p>
            <a:pPr lvl="0"/>
            <a:r>
              <a:rPr lang="en-US" dirty="0" smtClean="0"/>
              <a:t>Click to Add Title</a:t>
            </a:r>
          </a:p>
        </p:txBody>
      </p:sp>
      <p:sp>
        <p:nvSpPr>
          <p:cNvPr id="21" name="Text Placeholder 6"/>
          <p:cNvSpPr>
            <a:spLocks noGrp="1"/>
          </p:cNvSpPr>
          <p:nvPr>
            <p:ph type="body" sz="quarter" idx="14" hasCustomPrompt="1"/>
          </p:nvPr>
        </p:nvSpPr>
        <p:spPr>
          <a:xfrm>
            <a:off x="4958279" y="914401"/>
            <a:ext cx="3497227" cy="645459"/>
          </a:xfrm>
          <a:noFill/>
          <a:ln>
            <a:solidFill>
              <a:schemeClr val="accent2">
                <a:lumMod val="20000"/>
                <a:lumOff val="80000"/>
              </a:schemeClr>
            </a:solidFill>
          </a:ln>
        </p:spPr>
        <p:txBody>
          <a:bodyPr anchor="ctr"/>
          <a:lstStyle>
            <a:lvl1pPr marL="0" indent="0" algn="ctr">
              <a:spcBef>
                <a:spcPts val="1200"/>
              </a:spcBef>
              <a:buClr>
                <a:srgbClr val="00B0F0"/>
              </a:buClr>
              <a:buFontTx/>
              <a:buNone/>
              <a:defRPr sz="2000" b="1" baseline="0"/>
            </a:lvl1pPr>
          </a:lstStyle>
          <a:p>
            <a:pPr lvl="0"/>
            <a:r>
              <a:rPr lang="en-US" dirty="0" smtClean="0"/>
              <a:t>Click to Add Title</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86400"/>
          </a:xfrm>
        </p:spPr>
        <p:txBody>
          <a:bodyPr anchor="ctr">
            <a:normAutofit/>
          </a:bodyPr>
          <a:lstStyle>
            <a:lvl1pPr algn="ctr">
              <a:buNone/>
              <a:defRPr sz="5400" baseline="0">
                <a:solidFill>
                  <a:schemeClr val="accent2"/>
                </a:solidFill>
              </a:defRPr>
            </a:lvl1pPr>
          </a:lstStyle>
          <a:p>
            <a:r>
              <a:rPr lang="en-US" dirty="0" smtClean="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1800" b="1" kern="1200" baseline="0" dirty="0" smtClean="0">
                <a:solidFill>
                  <a:schemeClr val="accent2"/>
                </a:solidFill>
                <a:latin typeface="+mj-lt"/>
                <a:ea typeface="+mn-ea"/>
                <a:cs typeface="Arial" pitchFamily="34" charset="0"/>
              </a:defRPr>
            </a:lvl1pPr>
          </a:lstStyle>
          <a:p>
            <a:pPr lvl="0"/>
            <a:r>
              <a:rPr lang="en-US" dirty="0" smtClean="0"/>
              <a:t>Insert Text Here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 image slide covering the full area">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9144000" cy="6551407"/>
          </a:xfrm>
        </p:spPr>
        <p:txBody>
          <a:bodyPr anchor="ctr">
            <a:normAutofit/>
          </a:bodyPr>
          <a:lstStyle>
            <a:lvl1pPr algn="ctr">
              <a:buNone/>
              <a:defRPr sz="5400" baseline="0">
                <a:solidFill>
                  <a:schemeClr val="accent2"/>
                </a:solidFill>
              </a:defRPr>
            </a:lvl1pPr>
          </a:lstStyle>
          <a:p>
            <a:r>
              <a:rPr lang="en-US" dirty="0" smtClean="0"/>
              <a:t>Click Icon to Add Picture</a:t>
            </a:r>
            <a:endParaRPr lang="en-IN" dirty="0"/>
          </a:p>
        </p:txBody>
      </p:sp>
    </p:spTree>
    <p:extLst>
      <p:ext uri="{BB962C8B-B14F-4D97-AF65-F5344CB8AC3E}">
        <p14:creationId xmlns:p14="http://schemas.microsoft.com/office/powerpoint/2010/main" val="29179339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48640"/>
          </a:xfrm>
        </p:spPr>
        <p:txBody>
          <a:bodyPr/>
          <a:lstStyle>
            <a:lvl1pPr>
              <a:defRPr>
                <a:solidFill>
                  <a:schemeClr val="accent2"/>
                </a:solidFill>
              </a:defRPr>
            </a:lvl1pPr>
          </a:lstStyle>
          <a:p>
            <a:r>
              <a:rPr lang="en-US" dirty="0" smtClean="0"/>
              <a:t>Vertical Image with Paragraph Text</a:t>
            </a:r>
            <a:endParaRPr lang="en-IN" dirty="0"/>
          </a:p>
        </p:txBody>
      </p:sp>
      <p:sp>
        <p:nvSpPr>
          <p:cNvPr id="10" name="Picture Placeholder 8"/>
          <p:cNvSpPr>
            <a:spLocks noGrp="1"/>
          </p:cNvSpPr>
          <p:nvPr>
            <p:ph type="pic" sz="quarter" idx="10"/>
          </p:nvPr>
        </p:nvSpPr>
        <p:spPr>
          <a:xfrm>
            <a:off x="448140" y="1208314"/>
            <a:ext cx="4343400" cy="5029200"/>
          </a:xfrm>
        </p:spPr>
        <p:txBody>
          <a:bodyPr/>
          <a:lstStyle>
            <a:lvl1pPr>
              <a:buNone/>
              <a:defRPr>
                <a:solidFill>
                  <a:schemeClr val="accent2"/>
                </a:solidFill>
              </a:defRPr>
            </a:lvl1pPr>
          </a:lstStyle>
          <a:p>
            <a:r>
              <a:rPr lang="en-US" smtClean="0"/>
              <a:t>Click icon to add picture</a:t>
            </a:r>
            <a:endParaRPr lang="en-IN" dirty="0"/>
          </a:p>
        </p:txBody>
      </p:sp>
      <p:sp>
        <p:nvSpPr>
          <p:cNvPr id="7" name="Text Placeholder 6"/>
          <p:cNvSpPr>
            <a:spLocks noGrp="1"/>
          </p:cNvSpPr>
          <p:nvPr>
            <p:ph type="body" sz="quarter" idx="11" hasCustomPrompt="1"/>
          </p:nvPr>
        </p:nvSpPr>
        <p:spPr>
          <a:xfrm>
            <a:off x="5248740" y="2204357"/>
            <a:ext cx="3429000" cy="3063240"/>
          </a:xfrm>
        </p:spPr>
        <p:txBody>
          <a:bodyPr/>
          <a:lstStyle>
            <a:lvl1pPr marL="0" indent="0">
              <a:spcBef>
                <a:spcPts val="1200"/>
              </a:spcBef>
              <a:buNone/>
              <a:defRPr sz="2000" baseline="0"/>
            </a:lvl1pPr>
          </a:lstStyle>
          <a:p>
            <a:pPr lvl="0"/>
            <a:r>
              <a:rPr lang="en-US" dirty="0" smtClean="0"/>
              <a:t>This vertical image should be aligned left and centered vertically on the slide. Paragraph text should be centered vertically to the image. Insert text here. Keep text as minimal as possible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tical image with bullet point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8140" y="140511"/>
            <a:ext cx="8229600" cy="553998"/>
          </a:xfrm>
        </p:spPr>
        <p:txBody>
          <a:bodyPr/>
          <a:lstStyle>
            <a:lvl1pPr>
              <a:defRPr>
                <a:solidFill>
                  <a:schemeClr val="accent2"/>
                </a:solidFill>
              </a:defRPr>
            </a:lvl1pPr>
          </a:lstStyle>
          <a:p>
            <a:r>
              <a:rPr lang="en-US" dirty="0" smtClean="0"/>
              <a:t>Vertical Image with Bullet Points</a:t>
            </a:r>
            <a:endParaRPr lang="en-IN" dirty="0"/>
          </a:p>
        </p:txBody>
      </p:sp>
      <p:sp>
        <p:nvSpPr>
          <p:cNvPr id="11" name="Picture Placeholder 8"/>
          <p:cNvSpPr>
            <a:spLocks noGrp="1"/>
          </p:cNvSpPr>
          <p:nvPr>
            <p:ph type="pic" sz="quarter" idx="10"/>
          </p:nvPr>
        </p:nvSpPr>
        <p:spPr>
          <a:xfrm>
            <a:off x="448140" y="1208314"/>
            <a:ext cx="4343400" cy="5029200"/>
          </a:xfrm>
        </p:spPr>
        <p:txBody>
          <a:bodyPr/>
          <a:lstStyle>
            <a:lvl1pPr>
              <a:buNone/>
              <a:defRPr>
                <a:solidFill>
                  <a:schemeClr val="accent2"/>
                </a:solidFill>
              </a:defRPr>
            </a:lvl1pPr>
          </a:lstStyle>
          <a:p>
            <a:r>
              <a:rPr lang="en-US" smtClean="0"/>
              <a:t>Click icon to add picture</a:t>
            </a:r>
            <a:endParaRPr lang="en-IN" dirty="0"/>
          </a:p>
        </p:txBody>
      </p:sp>
      <p:sp>
        <p:nvSpPr>
          <p:cNvPr id="14" name="Text Placeholder 6"/>
          <p:cNvSpPr>
            <a:spLocks noGrp="1"/>
          </p:cNvSpPr>
          <p:nvPr>
            <p:ph type="body" sz="quarter" idx="11" hasCustomPrompt="1"/>
          </p:nvPr>
        </p:nvSpPr>
        <p:spPr>
          <a:xfrm>
            <a:off x="5248740" y="1204856"/>
            <a:ext cx="3429000" cy="5217458"/>
          </a:xfrm>
        </p:spPr>
        <p:txBody>
          <a:bodyPr/>
          <a:lstStyle>
            <a:lvl1pPr marL="342900" marR="0" indent="-342900" algn="l" defTabSz="457200" rtl="0" eaLnBrk="1" fontAlgn="auto" latinLnBrk="0" hangingPunct="1">
              <a:lnSpc>
                <a:spcPct val="100000"/>
              </a:lnSpc>
              <a:spcBef>
                <a:spcPts val="1200"/>
              </a:spcBef>
              <a:spcAft>
                <a:spcPts val="0"/>
              </a:spcAft>
              <a:buClr>
                <a:srgbClr val="00B0F0"/>
              </a:buClr>
              <a:buSzTx/>
              <a:buFont typeface="Wingdings" pitchFamily="2" charset="2"/>
              <a:buChar char="§"/>
              <a:tabLst/>
              <a:defRPr sz="2000" baseline="0"/>
            </a:lvl1pPr>
          </a:lstStyle>
          <a:p>
            <a:pPr lvl="0"/>
            <a:r>
              <a:rPr lang="en-US" dirty="0" smtClean="0"/>
              <a:t>This vertical image should be aligned left and centered vertically on the slide. Paragraph text should be centered vertically to the image. Insert text here. Keep text as minimal as possible</a:t>
            </a:r>
            <a:br>
              <a:rPr lang="en-US" dirty="0" smtClean="0"/>
            </a:br>
            <a:r>
              <a:rPr lang="en-US" dirty="0" smtClean="0"/>
              <a:t>This vertical image should be aligned left and centered vertically on the slide. </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9154"/>
            <a:ext cx="8229600" cy="54864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marL="0" lvl="0" eaLnBrk="0" hangingPunct="0">
              <a:spcBef>
                <a:spcPct val="20000"/>
              </a:spcBef>
            </a:pPr>
            <a:r>
              <a:rPr lang="en-US" smtClean="0"/>
              <a:t>Click to edit Master title style</a:t>
            </a:r>
            <a:endParaRPr lang="en-US" dirty="0"/>
          </a:p>
        </p:txBody>
      </p:sp>
      <p:sp>
        <p:nvSpPr>
          <p:cNvPr id="3" name="Text Placeholder 2"/>
          <p:cNvSpPr>
            <a:spLocks noGrp="1"/>
          </p:cNvSpPr>
          <p:nvPr>
            <p:ph type="body" idx="1"/>
          </p:nvPr>
        </p:nvSpPr>
        <p:spPr>
          <a:xfrm>
            <a:off x="457200" y="1144964"/>
            <a:ext cx="8229600" cy="5166360"/>
          </a:xfrm>
          <a:prstGeom prst="rect">
            <a:avLst/>
          </a:prstGeom>
        </p:spPr>
        <p:txBody>
          <a:bodyPr lIns="45720" tIns="45720" rIns="45720" bIns="4572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txBox="1">
            <a:spLocks/>
          </p:cNvSpPr>
          <p:nvPr/>
        </p:nvSpPr>
        <p:spPr>
          <a:xfrm>
            <a:off x="2926080" y="6673207"/>
            <a:ext cx="329184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smtClean="0">
                <a:solidFill>
                  <a:schemeClr val="accent2"/>
                </a:solidFill>
              </a:rPr>
              <a:t>© 2015</a:t>
            </a:r>
            <a:r>
              <a:rPr lang="en-US" b="0" u="none" baseline="0" dirty="0" smtClean="0">
                <a:solidFill>
                  <a:schemeClr val="accent2"/>
                </a:solidFill>
              </a:rPr>
              <a:t> </a:t>
            </a:r>
            <a:r>
              <a:rPr lang="en-US" b="0" u="none" dirty="0" smtClean="0">
                <a:solidFill>
                  <a:schemeClr val="accent2"/>
                </a:solidFill>
              </a:rPr>
              <a:t> WIPRO LTD  |  WWW.WIPRO.COM  |  </a:t>
            </a:r>
            <a:r>
              <a:rPr lang="en-US" sz="800" b="0" i="0" u="none" kern="1200" dirty="0" smtClean="0">
                <a:solidFill>
                  <a:schemeClr val="accent2"/>
                </a:solidFill>
                <a:effectLst/>
                <a:latin typeface="Arial" pitchFamily="34" charset="0"/>
                <a:ea typeface="+mn-ea"/>
                <a:cs typeface="Arial" pitchFamily="34" charset="0"/>
              </a:rPr>
              <a:t>CONFIDENTIAL</a:t>
            </a:r>
            <a:endParaRPr lang="en-US" b="0" u="none" dirty="0">
              <a:solidFill>
                <a:schemeClr val="accent2"/>
              </a:solidFill>
            </a:endParaRP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accent2"/>
                </a:solidFill>
              </a:rPr>
              <a:pPr algn="l"/>
              <a:t>‹#›</a:t>
            </a:fld>
            <a:endParaRPr lang="en-US" sz="1000" dirty="0">
              <a:solidFill>
                <a:schemeClr val="accent2"/>
              </a:solidFill>
            </a:endParaRPr>
          </a:p>
        </p:txBody>
      </p:sp>
      <p:grpSp>
        <p:nvGrpSpPr>
          <p:cNvPr id="63" name="Group 62"/>
          <p:cNvGrpSpPr/>
          <p:nvPr/>
        </p:nvGrpSpPr>
        <p:grpSpPr>
          <a:xfrm>
            <a:off x="0" y="760413"/>
            <a:ext cx="9145588" cy="25200"/>
            <a:chOff x="0" y="3408363"/>
            <a:chExt cx="9145588" cy="41275"/>
          </a:xfrm>
        </p:grpSpPr>
        <p:sp>
          <p:nvSpPr>
            <p:cNvPr id="64" name="AutoShape 3"/>
            <p:cNvSpPr>
              <a:spLocks noChangeAspect="1" noChangeArrowheads="1" noTextEdit="1"/>
            </p:cNvSpPr>
            <p:nvPr/>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5" name="Rectangle 5"/>
            <p:cNvSpPr>
              <a:spLocks noChangeArrowheads="1"/>
            </p:cNvSpPr>
            <p:nvPr/>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6" name="Rectangle 6"/>
            <p:cNvSpPr>
              <a:spLocks noChangeArrowheads="1"/>
            </p:cNvSpPr>
            <p:nvPr/>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7" name="Rectangle 7"/>
            <p:cNvSpPr>
              <a:spLocks noChangeArrowheads="1"/>
            </p:cNvSpPr>
            <p:nvPr/>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8" name="Rectangle 8"/>
            <p:cNvSpPr>
              <a:spLocks noChangeArrowheads="1"/>
            </p:cNvSpPr>
            <p:nvPr/>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9" name="Rectangle 9"/>
            <p:cNvSpPr>
              <a:spLocks noChangeArrowheads="1"/>
            </p:cNvSpPr>
            <p:nvPr/>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0" name="Rectangle 10"/>
            <p:cNvSpPr>
              <a:spLocks noChangeArrowheads="1"/>
            </p:cNvSpPr>
            <p:nvPr/>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1" name="Rectangle 11"/>
            <p:cNvSpPr>
              <a:spLocks noChangeArrowheads="1"/>
            </p:cNvSpPr>
            <p:nvPr/>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2" name="Rectangle 12"/>
            <p:cNvSpPr>
              <a:spLocks noChangeArrowheads="1"/>
            </p:cNvSpPr>
            <p:nvPr/>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3" name="Rectangle 13"/>
            <p:cNvSpPr>
              <a:spLocks noChangeArrowheads="1"/>
            </p:cNvSpPr>
            <p:nvPr/>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4" name="Rectangle 14"/>
            <p:cNvSpPr>
              <a:spLocks noChangeArrowheads="1"/>
            </p:cNvSpPr>
            <p:nvPr/>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5" name="Rectangle 15"/>
            <p:cNvSpPr>
              <a:spLocks noChangeArrowheads="1"/>
            </p:cNvSpPr>
            <p:nvPr/>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6" name="Rectangle 16"/>
            <p:cNvSpPr>
              <a:spLocks noChangeArrowheads="1"/>
            </p:cNvSpPr>
            <p:nvPr/>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7" name="Rectangle 17"/>
            <p:cNvSpPr>
              <a:spLocks noChangeArrowheads="1"/>
            </p:cNvSpPr>
            <p:nvPr/>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8" name="Rectangle 18"/>
            <p:cNvSpPr>
              <a:spLocks noChangeArrowheads="1"/>
            </p:cNvSpPr>
            <p:nvPr/>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9" name="Rectangle 19"/>
            <p:cNvSpPr>
              <a:spLocks noChangeArrowheads="1"/>
            </p:cNvSpPr>
            <p:nvPr/>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0" name="Rectangle 20"/>
            <p:cNvSpPr>
              <a:spLocks noChangeArrowheads="1"/>
            </p:cNvSpPr>
            <p:nvPr/>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1" name="Rectangle 21"/>
            <p:cNvSpPr>
              <a:spLocks noChangeArrowheads="1"/>
            </p:cNvSpPr>
            <p:nvPr/>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2" name="Rectangle 22"/>
            <p:cNvSpPr>
              <a:spLocks noChangeArrowheads="1"/>
            </p:cNvSpPr>
            <p:nvPr/>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3" name="Rectangle 23"/>
            <p:cNvSpPr>
              <a:spLocks noChangeArrowheads="1"/>
            </p:cNvSpPr>
            <p:nvPr/>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4" name="Rectangle 24"/>
            <p:cNvSpPr>
              <a:spLocks noChangeArrowheads="1"/>
            </p:cNvSpPr>
            <p:nvPr/>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5" name="Rectangle 25"/>
            <p:cNvSpPr>
              <a:spLocks noChangeArrowheads="1"/>
            </p:cNvSpPr>
            <p:nvPr/>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6" name="Rectangle 26"/>
            <p:cNvSpPr>
              <a:spLocks noChangeArrowheads="1"/>
            </p:cNvSpPr>
            <p:nvPr/>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7" name="Rectangle 27"/>
            <p:cNvSpPr>
              <a:spLocks noChangeArrowheads="1"/>
            </p:cNvSpPr>
            <p:nvPr/>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8" name="Rectangle 28"/>
            <p:cNvSpPr>
              <a:spLocks noChangeArrowheads="1"/>
            </p:cNvSpPr>
            <p:nvPr/>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9" name="Rectangle 29"/>
            <p:cNvSpPr>
              <a:spLocks noChangeArrowheads="1"/>
            </p:cNvSpPr>
            <p:nvPr/>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0" name="Rectangle 30"/>
            <p:cNvSpPr>
              <a:spLocks noChangeArrowheads="1"/>
            </p:cNvSpPr>
            <p:nvPr/>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1" name="Rectangle 31"/>
            <p:cNvSpPr>
              <a:spLocks noChangeArrowheads="1"/>
            </p:cNvSpPr>
            <p:nvPr/>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2" name="Rectangle 32"/>
            <p:cNvSpPr>
              <a:spLocks noChangeArrowheads="1"/>
            </p:cNvSpPr>
            <p:nvPr/>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3" name="Rectangle 33"/>
            <p:cNvSpPr>
              <a:spLocks noChangeArrowheads="1"/>
            </p:cNvSpPr>
            <p:nvPr/>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4" name="Rectangle 34"/>
            <p:cNvSpPr>
              <a:spLocks noChangeArrowheads="1"/>
            </p:cNvSpPr>
            <p:nvPr/>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5" name="Rectangle 35"/>
            <p:cNvSpPr>
              <a:spLocks noChangeArrowheads="1"/>
            </p:cNvSpPr>
            <p:nvPr/>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6" name="Rectangle 36"/>
            <p:cNvSpPr>
              <a:spLocks noChangeArrowheads="1"/>
            </p:cNvSpPr>
            <p:nvPr/>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7" name="Rectangle 37"/>
            <p:cNvSpPr>
              <a:spLocks noChangeArrowheads="1"/>
            </p:cNvSpPr>
            <p:nvPr/>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8" name="Rectangle 38"/>
            <p:cNvSpPr>
              <a:spLocks noChangeArrowheads="1"/>
            </p:cNvSpPr>
            <p:nvPr/>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9" name="Rectangle 39"/>
            <p:cNvSpPr>
              <a:spLocks noChangeArrowheads="1"/>
            </p:cNvSpPr>
            <p:nvPr/>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0" name="Rectangle 40"/>
            <p:cNvSpPr>
              <a:spLocks noChangeArrowheads="1"/>
            </p:cNvSpPr>
            <p:nvPr/>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1" name="Rectangle 41"/>
            <p:cNvSpPr>
              <a:spLocks noChangeArrowheads="1"/>
            </p:cNvSpPr>
            <p:nvPr/>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2" name="Rectangle 42"/>
            <p:cNvSpPr>
              <a:spLocks noChangeArrowheads="1"/>
            </p:cNvSpPr>
            <p:nvPr/>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3" name="Rectangle 43"/>
            <p:cNvSpPr>
              <a:spLocks noChangeArrowheads="1"/>
            </p:cNvSpPr>
            <p:nvPr/>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4" name="Rectangle 44"/>
            <p:cNvSpPr>
              <a:spLocks noChangeArrowheads="1"/>
            </p:cNvSpPr>
            <p:nvPr/>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5" name="Rectangle 45"/>
            <p:cNvSpPr>
              <a:spLocks noChangeArrowheads="1"/>
            </p:cNvSpPr>
            <p:nvPr/>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6" name="Rectangle 46"/>
            <p:cNvSpPr>
              <a:spLocks noChangeArrowheads="1"/>
            </p:cNvSpPr>
            <p:nvPr/>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7" name="Rectangle 47"/>
            <p:cNvSpPr>
              <a:spLocks noChangeArrowheads="1"/>
            </p:cNvSpPr>
            <p:nvPr/>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8" name="Rectangle 48"/>
            <p:cNvSpPr>
              <a:spLocks noChangeArrowheads="1"/>
            </p:cNvSpPr>
            <p:nvPr/>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9" name="Rectangle 49"/>
            <p:cNvSpPr>
              <a:spLocks noChangeArrowheads="1"/>
            </p:cNvSpPr>
            <p:nvPr/>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0" name="Rectangle 50"/>
            <p:cNvSpPr>
              <a:spLocks noChangeArrowheads="1"/>
            </p:cNvSpPr>
            <p:nvPr/>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1" name="Rectangle 51"/>
            <p:cNvSpPr>
              <a:spLocks noChangeArrowheads="1"/>
            </p:cNvSpPr>
            <p:nvPr/>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2" name="Rectangle 52"/>
            <p:cNvSpPr>
              <a:spLocks noChangeArrowheads="1"/>
            </p:cNvSpPr>
            <p:nvPr/>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3" name="Rectangle 53"/>
            <p:cNvSpPr>
              <a:spLocks noChangeArrowheads="1"/>
            </p:cNvSpPr>
            <p:nvPr/>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4" name="Rectangle 54"/>
            <p:cNvSpPr>
              <a:spLocks noChangeArrowheads="1"/>
            </p:cNvSpPr>
            <p:nvPr/>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5" name="Rectangle 55"/>
            <p:cNvSpPr>
              <a:spLocks noChangeArrowheads="1"/>
            </p:cNvSpPr>
            <p:nvPr/>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6" name="Freeform 56"/>
            <p:cNvSpPr>
              <a:spLocks/>
            </p:cNvSpPr>
            <p:nvPr/>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50" r:id="rId4"/>
    <p:sldLayoutId id="2147483711" r:id="rId5"/>
    <p:sldLayoutId id="2147483712" r:id="rId6"/>
    <p:sldLayoutId id="2147483752" r:id="rId7"/>
    <p:sldLayoutId id="2147483713" r:id="rId8"/>
    <p:sldLayoutId id="2147483714" r:id="rId9"/>
    <p:sldLayoutId id="2147483715" r:id="rId10"/>
    <p:sldLayoutId id="2147483716" r:id="rId11"/>
    <p:sldLayoutId id="2147483717" r:id="rId12"/>
    <p:sldLayoutId id="2147483718" r:id="rId13"/>
    <p:sldLayoutId id="2147483751"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Lst>
  <p:timing>
    <p:tnLst>
      <p:par>
        <p:cTn id="1" dur="indefinite" restart="never" nodeType="tmRoot"/>
      </p:par>
    </p:tnLst>
  </p:timing>
  <p:txStyles>
    <p:titleStyle>
      <a:lvl1pPr algn="l" defTabSz="457200" rtl="0" eaLnBrk="1" latinLnBrk="0" hangingPunct="1">
        <a:spcBef>
          <a:spcPct val="0"/>
        </a:spcBef>
        <a:buNone/>
        <a:defRPr lang="en-US" sz="3000" b="1" kern="1200" dirty="0">
          <a:solidFill>
            <a:schemeClr val="accent2"/>
          </a:solidFill>
          <a:latin typeface="+mj-lt"/>
          <a:ea typeface="+mn-ea"/>
          <a:cs typeface="Arial"/>
        </a:defRPr>
      </a:lvl1pPr>
    </p:titleStyle>
    <p:bodyStyle>
      <a:lvl1pPr marL="231775" indent="-231775" algn="l" defTabSz="457200" rtl="0" eaLnBrk="1" latinLnBrk="0" hangingPunct="1">
        <a:spcBef>
          <a:spcPts val="600"/>
        </a:spcBef>
        <a:buClr>
          <a:srgbClr val="00B0F0"/>
        </a:buClr>
        <a:buFont typeface="Wingdings" pitchFamily="2" charset="2"/>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Wingdings" pitchFamily="2" charset="2"/>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143000" indent="-228600" algn="l" defTabSz="457200" rtl="0" eaLnBrk="1" latinLnBrk="0" hangingPunct="1">
        <a:spcBef>
          <a:spcPts val="600"/>
        </a:spcBef>
        <a:buClr>
          <a:srgbClr val="00B0F0"/>
        </a:buClr>
        <a:buFont typeface="Wingdings" pitchFamily="2" charset="2"/>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600200" indent="-228600" algn="l" defTabSz="457200" rtl="0" eaLnBrk="1" latinLnBrk="0" hangingPunct="1">
        <a:spcBef>
          <a:spcPts val="600"/>
        </a:spcBef>
        <a:buClr>
          <a:srgbClr val="00B0F0"/>
        </a:buClr>
        <a:buFont typeface="Wingdings" pitchFamily="2" charset="2"/>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57400" indent="-228600" algn="l" defTabSz="457200" rtl="0" eaLnBrk="1" latinLnBrk="0" hangingPunct="1">
        <a:spcBef>
          <a:spcPts val="600"/>
        </a:spcBef>
        <a:buClr>
          <a:srgbClr val="00B0F0"/>
        </a:buClr>
        <a:buFont typeface="Wingdings" pitchFamily="2" charset="2"/>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0181" y="1713278"/>
            <a:ext cx="4270814" cy="2223567"/>
          </a:xfrm>
        </p:spPr>
        <p:txBody>
          <a:bodyPr/>
          <a:lstStyle/>
          <a:p>
            <a:pPr algn="ctr"/>
            <a:r>
              <a:rPr lang="en-US" sz="3600" dirty="0" err="1" smtClean="0"/>
              <a:t>Escenic</a:t>
            </a:r>
            <a:r>
              <a:rPr lang="en-US" sz="3600" dirty="0" smtClean="0"/>
              <a:t/>
            </a:r>
            <a:br>
              <a:rPr lang="en-US" sz="3600" dirty="0" smtClean="0"/>
            </a:br>
            <a:r>
              <a:rPr lang="en-US" sz="3600" dirty="0" smtClean="0"/>
              <a:t>Playback II </a:t>
            </a:r>
            <a:br>
              <a:rPr lang="en-US" sz="3600" dirty="0" smtClean="0"/>
            </a:br>
            <a:endParaRPr lang="en-US" sz="1600" dirty="0">
              <a:latin typeface="Calibri" panose="020F0502020204030204" pitchFamily="34" charset="0"/>
            </a:endParaRPr>
          </a:p>
        </p:txBody>
      </p:sp>
    </p:spTree>
    <p:extLst>
      <p:ext uri="{BB962C8B-B14F-4D97-AF65-F5344CB8AC3E}">
        <p14:creationId xmlns:p14="http://schemas.microsoft.com/office/powerpoint/2010/main" val="6071878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82294"/>
            <a:ext cx="6172200" cy="415498"/>
          </a:xfrm>
        </p:spPr>
        <p:txBody>
          <a:bodyPr/>
          <a:lstStyle/>
          <a:p>
            <a:r>
              <a:rPr lang="en-US" sz="2100" dirty="0"/>
              <a:t>FILTER</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1350" dirty="0"/>
              <a:t>Filters is a wrapper for any processing that needs to be done to Escenic syndication </a:t>
            </a:r>
            <a:r>
              <a:rPr lang="en-US" sz="1350" dirty="0" smtClean="0"/>
              <a:t>xml</a:t>
            </a:r>
          </a:p>
          <a:p>
            <a:pPr>
              <a:buFont typeface="Wingdings" panose="05000000000000000000" pitchFamily="2" charset="2"/>
              <a:buChar char="ü"/>
            </a:pPr>
            <a:endParaRPr lang="en-US" sz="1350" dirty="0"/>
          </a:p>
          <a:p>
            <a:pPr>
              <a:buFont typeface="Wingdings" panose="05000000000000000000" pitchFamily="2" charset="2"/>
              <a:buChar char="ü"/>
            </a:pPr>
            <a:r>
              <a:rPr lang="en-US" sz="1200" dirty="0" smtClean="0"/>
              <a:t>Has </a:t>
            </a:r>
            <a:r>
              <a:rPr lang="en-US" sz="1200" dirty="0"/>
              <a:t>been implemented in GO &amp; PYTHON</a:t>
            </a:r>
          </a:p>
          <a:p>
            <a:pPr>
              <a:buFont typeface="Wingdings" panose="05000000000000000000" pitchFamily="2" charset="2"/>
              <a:buChar char="ü"/>
            </a:pPr>
            <a:endParaRPr lang="en-US" sz="1200" dirty="0"/>
          </a:p>
          <a:p>
            <a:pPr marL="0" indent="0">
              <a:buNone/>
            </a:pPr>
            <a:endParaRPr lang="en-US" sz="1200" dirty="0"/>
          </a:p>
        </p:txBody>
      </p:sp>
    </p:spTree>
    <p:extLst>
      <p:ext uri="{BB962C8B-B14F-4D97-AF65-F5344CB8AC3E}">
        <p14:creationId xmlns:p14="http://schemas.microsoft.com/office/powerpoint/2010/main" val="15360694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Ads</a:t>
            </a:r>
            <a:endParaRPr lang="en-US" sz="2800" dirty="0"/>
          </a:p>
        </p:txBody>
      </p:sp>
    </p:spTree>
    <p:extLst>
      <p:ext uri="{BB962C8B-B14F-4D97-AF65-F5344CB8AC3E}">
        <p14:creationId xmlns:p14="http://schemas.microsoft.com/office/powerpoint/2010/main" val="4021738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5510"/>
            <a:ext cx="8229600" cy="923330"/>
          </a:xfrm>
        </p:spPr>
        <p:txBody>
          <a:bodyPr/>
          <a:lstStyle/>
          <a:p>
            <a:pPr algn="ctr"/>
            <a:r>
              <a:rPr lang="en-IN" sz="5400" dirty="0" smtClean="0"/>
              <a:t>	</a:t>
            </a:r>
            <a:r>
              <a:rPr lang="en-IN" sz="4800" dirty="0" smtClean="0"/>
              <a:t>Ads - Overview</a:t>
            </a:r>
            <a:endParaRPr lang="en-US" sz="5400" dirty="0"/>
          </a:p>
        </p:txBody>
      </p:sp>
      <p:sp>
        <p:nvSpPr>
          <p:cNvPr id="5" name="Content Placeholder 4"/>
          <p:cNvSpPr>
            <a:spLocks noGrp="1"/>
          </p:cNvSpPr>
          <p:nvPr>
            <p:ph idx="1"/>
          </p:nvPr>
        </p:nvSpPr>
        <p:spPr>
          <a:xfrm>
            <a:off x="317500" y="847820"/>
            <a:ext cx="8369300" cy="5768880"/>
          </a:xfrm>
        </p:spPr>
        <p:txBody>
          <a:bodyPr>
            <a:noAutofit/>
          </a:bodyPr>
          <a:lstStyle/>
          <a:p>
            <a:pPr lvl="0"/>
            <a:r>
              <a:rPr lang="en-IN" sz="1600" dirty="0" smtClean="0"/>
              <a:t>McClatchy </a:t>
            </a:r>
            <a:r>
              <a:rPr lang="en-IN" sz="1600" dirty="0"/>
              <a:t>uses Dart for Publishers (DFP), also known as Google Publisher Tags (GPT).</a:t>
            </a:r>
            <a:endParaRPr lang="en-US" sz="1600" dirty="0"/>
          </a:p>
          <a:p>
            <a:pPr lvl="0"/>
            <a:r>
              <a:rPr lang="en-IN" sz="1600" dirty="0"/>
              <a:t>The site is responsive, and so are the </a:t>
            </a:r>
            <a:r>
              <a:rPr lang="en-IN" sz="1600" dirty="0" smtClean="0"/>
              <a:t>ads also. Google Ad server </a:t>
            </a:r>
            <a:r>
              <a:rPr lang="en-US" sz="1600" dirty="0" smtClean="0"/>
              <a:t>decides </a:t>
            </a:r>
            <a:r>
              <a:rPr lang="en-US" sz="1600" dirty="0"/>
              <a:t>which breakpoint is being viewed and delivers the correct ad.</a:t>
            </a:r>
            <a:endParaRPr lang="en-IN" sz="1600" dirty="0" smtClean="0"/>
          </a:p>
          <a:p>
            <a:pPr lvl="0"/>
            <a:r>
              <a:rPr lang="en-IN" sz="1600" dirty="0" smtClean="0"/>
              <a:t>Most </a:t>
            </a:r>
            <a:r>
              <a:rPr lang="en-IN" sz="1600" dirty="0"/>
              <a:t>targeting values are requested by Ad operations as a way to specify what gets delivered. </a:t>
            </a:r>
            <a:endParaRPr lang="en-US" sz="1600" dirty="0"/>
          </a:p>
          <a:p>
            <a:pPr lvl="0"/>
            <a:r>
              <a:rPr lang="en-IN" sz="1600" dirty="0"/>
              <a:t>Ads are generated based on key value pairs</a:t>
            </a:r>
            <a:r>
              <a:rPr lang="en-IN" sz="1600" dirty="0" smtClean="0"/>
              <a:t>. </a:t>
            </a:r>
            <a:r>
              <a:rPr lang="en-US" sz="1600" dirty="0"/>
              <a:t>Only size and ad unit are intrinsic to DFP ads.  Keys must be added in our DFP account before being added to code. </a:t>
            </a:r>
          </a:p>
          <a:p>
            <a:pPr lvl="0"/>
            <a:r>
              <a:rPr lang="en-IN" sz="1600" dirty="0"/>
              <a:t>Location of tag in the code has liner relation with the position of Ad in app</a:t>
            </a:r>
            <a:endParaRPr lang="en-US" sz="1600" dirty="0"/>
          </a:p>
          <a:p>
            <a:pPr lvl="0"/>
            <a:r>
              <a:rPr lang="en-IN" sz="1600" dirty="0" smtClean="0"/>
              <a:t>Click </a:t>
            </a:r>
            <a:r>
              <a:rPr lang="en-IN" sz="1600" dirty="0"/>
              <a:t>on empty space in a page and type adinfo to get all the details of the ads in the </a:t>
            </a:r>
            <a:r>
              <a:rPr lang="en-IN" sz="1600" dirty="0" smtClean="0"/>
              <a:t>page. </a:t>
            </a:r>
            <a:r>
              <a:rPr lang="en-IN" sz="1600" dirty="0" err="1" smtClean="0"/>
              <a:t>Adinfo</a:t>
            </a:r>
            <a:r>
              <a:rPr lang="en-IN" sz="1600" dirty="0" smtClean="0"/>
              <a:t> </a:t>
            </a:r>
            <a:r>
              <a:rPr lang="en-IN" sz="1600" dirty="0"/>
              <a:t>is used as their debugging</a:t>
            </a:r>
            <a:endParaRPr lang="en-US" sz="1600" dirty="0"/>
          </a:p>
          <a:p>
            <a:pPr lvl="0"/>
            <a:r>
              <a:rPr lang="en-IN" sz="1600" dirty="0" smtClean="0"/>
              <a:t>Different </a:t>
            </a:r>
            <a:r>
              <a:rPr lang="en-IN" sz="1600" dirty="0"/>
              <a:t>sizes for ads are available for different  screen sizes based on the </a:t>
            </a:r>
            <a:r>
              <a:rPr lang="en-IN" sz="1600" dirty="0" smtClean="0"/>
              <a:t>resolution.</a:t>
            </a:r>
            <a:endParaRPr lang="en-US" sz="1600" dirty="0"/>
          </a:p>
          <a:p>
            <a:pPr lvl="0"/>
            <a:r>
              <a:rPr lang="en-IN" sz="1600" dirty="0" smtClean="0"/>
              <a:t>Everything </a:t>
            </a:r>
            <a:r>
              <a:rPr lang="en-IN" sz="1600" dirty="0"/>
              <a:t>is same template for website be it desktop/tablet/mobile</a:t>
            </a:r>
            <a:r>
              <a:rPr lang="en-IN" sz="1600" dirty="0" smtClean="0"/>
              <a:t>. apps </a:t>
            </a:r>
            <a:r>
              <a:rPr lang="en-IN" sz="1600" dirty="0"/>
              <a:t>it’s entirely different</a:t>
            </a:r>
            <a:r>
              <a:rPr lang="en-IN" sz="1600" dirty="0" smtClean="0"/>
              <a:t>.</a:t>
            </a:r>
          </a:p>
          <a:p>
            <a:r>
              <a:rPr lang="en-US" sz="1600" dirty="0" smtClean="0"/>
              <a:t>MCC created </a:t>
            </a:r>
            <a:r>
              <a:rPr lang="en-US" sz="1600" dirty="0"/>
              <a:t>two ads </a:t>
            </a:r>
            <a:r>
              <a:rPr lang="en-US" sz="1600" dirty="0" smtClean="0"/>
              <a:t>with JavaScript </a:t>
            </a:r>
            <a:r>
              <a:rPr lang="en-US" sz="1600" dirty="0"/>
              <a:t>within our codebase that checks to see if a certain ad template has been served, and if so, to move the contents where we want them. These are called the floorboard and the wallpaper ad</a:t>
            </a:r>
            <a:r>
              <a:rPr lang="en-US" sz="1600" dirty="0" smtClean="0"/>
              <a:t>.</a:t>
            </a:r>
            <a:endParaRPr lang="en-US" sz="1600" dirty="0"/>
          </a:p>
          <a:p>
            <a:r>
              <a:rPr lang="en-US" sz="1600" dirty="0"/>
              <a:t>Which ad sizes are on the page and where they appear is decided by the revenue </a:t>
            </a:r>
            <a:r>
              <a:rPr lang="en-US" sz="1600" dirty="0" smtClean="0"/>
              <a:t>team.</a:t>
            </a:r>
          </a:p>
          <a:p>
            <a:r>
              <a:rPr lang="en-US" sz="1600" dirty="0" smtClean="0"/>
              <a:t>Ad </a:t>
            </a:r>
            <a:r>
              <a:rPr lang="en-US" sz="1600" dirty="0"/>
              <a:t>Operations helps to verify ad maps when changes are made to a page design.</a:t>
            </a:r>
          </a:p>
          <a:p>
            <a:pPr marL="0" lvl="0" indent="0">
              <a:buNone/>
            </a:pPr>
            <a:endParaRPr lang="en-US" sz="1600" dirty="0"/>
          </a:p>
        </p:txBody>
      </p:sp>
    </p:spTree>
    <p:extLst>
      <p:ext uri="{BB962C8B-B14F-4D97-AF65-F5344CB8AC3E}">
        <p14:creationId xmlns:p14="http://schemas.microsoft.com/office/powerpoint/2010/main" val="2308305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24544"/>
            <a:ext cx="8229600" cy="523220"/>
          </a:xfrm>
        </p:spPr>
        <p:txBody>
          <a:bodyPr/>
          <a:lstStyle/>
          <a:p>
            <a:pPr algn="ctr"/>
            <a:r>
              <a:rPr lang="en-IN" sz="2800" dirty="0" smtClean="0"/>
              <a:t>ADS IN ESCENIC/WIDGET FRAME WORK</a:t>
            </a:r>
            <a:endParaRPr lang="en-US" sz="2800" dirty="0"/>
          </a:p>
        </p:txBody>
      </p:sp>
      <p:sp>
        <p:nvSpPr>
          <p:cNvPr id="5" name="Content Placeholder 4"/>
          <p:cNvSpPr>
            <a:spLocks noGrp="1"/>
          </p:cNvSpPr>
          <p:nvPr>
            <p:ph idx="1"/>
          </p:nvPr>
        </p:nvSpPr>
        <p:spPr/>
        <p:txBody>
          <a:bodyPr>
            <a:normAutofit lnSpcReduction="10000"/>
          </a:bodyPr>
          <a:lstStyle/>
          <a:p>
            <a:pPr lvl="0"/>
            <a:r>
              <a:rPr lang="en-IN" dirty="0"/>
              <a:t>Widget-mi-ad is created to be able to place ads on </a:t>
            </a:r>
            <a:r>
              <a:rPr lang="en-IN" dirty="0" smtClean="0"/>
              <a:t>config sections </a:t>
            </a:r>
            <a:r>
              <a:rPr lang="en-IN" dirty="0"/>
              <a:t>in content studio.</a:t>
            </a:r>
            <a:endParaRPr lang="en-US" dirty="0"/>
          </a:p>
          <a:p>
            <a:pPr lvl="0"/>
            <a:r>
              <a:rPr lang="en-IN" dirty="0"/>
              <a:t>Eventual output is a div with properties chosen for the backend.</a:t>
            </a:r>
            <a:endParaRPr lang="en-US" dirty="0"/>
          </a:p>
          <a:p>
            <a:pPr lvl="0"/>
            <a:r>
              <a:rPr lang="en-IN" dirty="0"/>
              <a:t>Ads can be requested on page load, after page load or on demand. On demand ads </a:t>
            </a:r>
            <a:r>
              <a:rPr lang="en-IN" dirty="0" smtClean="0"/>
              <a:t>require </a:t>
            </a:r>
            <a:r>
              <a:rPr lang="en-IN" dirty="0"/>
              <a:t>JavaScript to load that specific ad when it should load</a:t>
            </a:r>
            <a:r>
              <a:rPr lang="en-IN" dirty="0" smtClean="0"/>
              <a:t>.</a:t>
            </a:r>
          </a:p>
          <a:p>
            <a:pPr marL="0" indent="0">
              <a:buNone/>
            </a:pPr>
            <a:r>
              <a:rPr lang="en-IN" dirty="0"/>
              <a:t>	</a:t>
            </a:r>
            <a:r>
              <a:rPr lang="en-IN" dirty="0" smtClean="0"/>
              <a:t>	</a:t>
            </a:r>
          </a:p>
          <a:p>
            <a:pPr marL="0" indent="0" algn="ctr">
              <a:buNone/>
            </a:pPr>
            <a:r>
              <a:rPr lang="en-IN" dirty="0" smtClean="0"/>
              <a:t>	</a:t>
            </a:r>
            <a:r>
              <a:rPr lang="en-IN" b="1" dirty="0"/>
              <a:t>ADS IN </a:t>
            </a:r>
            <a:r>
              <a:rPr lang="en-IN" b="1" dirty="0" smtClean="0"/>
              <a:t>MOVIE NIGHT</a:t>
            </a:r>
            <a:endParaRPr lang="en-US" dirty="0"/>
          </a:p>
          <a:p>
            <a:pPr marL="0" lvl="0" indent="0">
              <a:buNone/>
            </a:pPr>
            <a:endParaRPr lang="en-IN" dirty="0" smtClean="0"/>
          </a:p>
          <a:p>
            <a:pPr marL="342900" marR="0" lvl="0" indent="-342900">
              <a:spcBef>
                <a:spcPts val="0"/>
              </a:spcBef>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 taglib has been created that could be used to output divs with ad information much like the WF widget outputs.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The basic way that ads work in movie night is as same as escenic.</a:t>
            </a: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endParaRPr lang="en-US" dirty="0"/>
          </a:p>
        </p:txBody>
      </p:sp>
    </p:spTree>
    <p:extLst>
      <p:ext uri="{BB962C8B-B14F-4D97-AF65-F5344CB8AC3E}">
        <p14:creationId xmlns:p14="http://schemas.microsoft.com/office/powerpoint/2010/main" val="20908890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pPr algn="ctr"/>
            <a:r>
              <a:rPr lang="en-IN" dirty="0" smtClean="0"/>
              <a:t>AD JavaScript</a:t>
            </a:r>
            <a:endParaRPr lang="en-US" dirty="0"/>
          </a:p>
        </p:txBody>
      </p:sp>
      <p:sp>
        <p:nvSpPr>
          <p:cNvPr id="3" name="Content Placeholder 2"/>
          <p:cNvSpPr>
            <a:spLocks noGrp="1"/>
          </p:cNvSpPr>
          <p:nvPr>
            <p:ph idx="1"/>
          </p:nvPr>
        </p:nvSpPr>
        <p:spPr>
          <a:xfrm>
            <a:off x="317500" y="914400"/>
            <a:ext cx="8623300" cy="5378824"/>
          </a:xfrm>
        </p:spPr>
        <p:txBody>
          <a:bodyPr>
            <a:normAutofit fontScale="77500" lnSpcReduction="20000"/>
          </a:bodyPr>
          <a:lstStyle/>
          <a:p>
            <a:pPr lvl="0"/>
            <a:r>
              <a:rPr lang="en-IN" dirty="0"/>
              <a:t>Mi_Ads.js.mi_Ads. This is the main class used for the ads</a:t>
            </a:r>
            <a:r>
              <a:rPr lang="en-IN" dirty="0" smtClean="0"/>
              <a:t>. </a:t>
            </a:r>
            <a:r>
              <a:rPr lang="en-US" dirty="0"/>
              <a:t>It is essentially a wrapper for Google DFP </a:t>
            </a:r>
            <a:r>
              <a:rPr lang="en-US" dirty="0" smtClean="0"/>
              <a:t>API. </a:t>
            </a:r>
            <a:endParaRPr lang="en-US" dirty="0"/>
          </a:p>
          <a:p>
            <a:pPr lvl="0"/>
            <a:r>
              <a:rPr lang="en-IN" dirty="0"/>
              <a:t>Mi_Ads.js-</a:t>
            </a:r>
            <a:r>
              <a:rPr lang="en-IN" dirty="0" err="1"/>
              <a:t>MiGPTAAdUtill</a:t>
            </a:r>
            <a:r>
              <a:rPr lang="en-IN" dirty="0"/>
              <a:t>. This is an ad utility class for the purpose of placing functionality on the top of the main ad class. </a:t>
            </a:r>
            <a:r>
              <a:rPr lang="en-US" dirty="0"/>
              <a:t>.  It was intended as a location for all non-core ad </a:t>
            </a:r>
            <a:r>
              <a:rPr lang="en-US" dirty="0" smtClean="0"/>
              <a:t>functionality</a:t>
            </a:r>
          </a:p>
          <a:p>
            <a:pPr lvl="0"/>
            <a:r>
              <a:rPr lang="en-IN" dirty="0" smtClean="0"/>
              <a:t>Breakpoint.js- </a:t>
            </a:r>
            <a:r>
              <a:rPr lang="en-IN" dirty="0"/>
              <a:t>as the name implies, deal with breakpoints, since ads may be of different sizes and different breakpoints</a:t>
            </a:r>
            <a:r>
              <a:rPr lang="en-IN" dirty="0" smtClean="0"/>
              <a:t>. Ads </a:t>
            </a:r>
            <a:r>
              <a:rPr lang="en-IN" dirty="0"/>
              <a:t>must be completely reloaded when a user crosses a breakpoint.</a:t>
            </a:r>
            <a:endParaRPr lang="en-US" dirty="0"/>
          </a:p>
          <a:p>
            <a:pPr lvl="0"/>
            <a:r>
              <a:rPr lang="en-IN" dirty="0"/>
              <a:t>Breakpoint is different for different resolution. It refreshes the ad whenever we resize the </a:t>
            </a:r>
            <a:r>
              <a:rPr lang="en-IN" dirty="0" smtClean="0"/>
              <a:t>browser.</a:t>
            </a:r>
            <a:r>
              <a:rPr lang="en-US" dirty="0"/>
              <a:t> </a:t>
            </a:r>
            <a:r>
              <a:rPr lang="en-IN" dirty="0" smtClean="0"/>
              <a:t>It </a:t>
            </a:r>
            <a:r>
              <a:rPr lang="en-IN" dirty="0"/>
              <a:t>calls google JS command for refreshing</a:t>
            </a:r>
            <a:endParaRPr lang="en-US" dirty="0"/>
          </a:p>
          <a:p>
            <a:pPr lvl="0"/>
            <a:r>
              <a:rPr lang="en-IN" dirty="0"/>
              <a:t>Empty.js-Empty file used by out of market code in order to get the Akamai OOM header.</a:t>
            </a:r>
            <a:endParaRPr lang="en-US" dirty="0"/>
          </a:p>
          <a:p>
            <a:pPr lvl="0"/>
            <a:r>
              <a:rPr lang="en-IN" dirty="0"/>
              <a:t>Safeurl.js- helps ensure privacy standards are met for no inclusion of personally identifiable info.</a:t>
            </a:r>
            <a:endParaRPr lang="en-US" dirty="0"/>
          </a:p>
          <a:p>
            <a:pPr lvl="0"/>
            <a:r>
              <a:rPr lang="en-IN" dirty="0"/>
              <a:t>MI-AdDrivers.is-floorboard ad</a:t>
            </a:r>
            <a:endParaRPr lang="en-US" dirty="0"/>
          </a:p>
          <a:p>
            <a:pPr lvl="0"/>
            <a:r>
              <a:rPr lang="en-IN" dirty="0"/>
              <a:t>Mi-Wallpaper.js-wallpaper ad</a:t>
            </a:r>
            <a:endParaRPr lang="en-US" dirty="0"/>
          </a:p>
          <a:p>
            <a:pPr lvl="0"/>
            <a:r>
              <a:rPr lang="en-IN" dirty="0"/>
              <a:t>MI-Welcome.js- welcome page ad</a:t>
            </a:r>
            <a:endParaRPr lang="en-US" dirty="0"/>
          </a:p>
          <a:p>
            <a:pPr lvl="0"/>
            <a:r>
              <a:rPr lang="en-IN" dirty="0"/>
              <a:t>Section.ajax.js-Ajax section rollup: Extra ads will be shown if you are not in local market as you are not </a:t>
            </a:r>
            <a:r>
              <a:rPr lang="en-IN" dirty="0" smtClean="0"/>
              <a:t>subscribed</a:t>
            </a:r>
            <a:endParaRPr lang="en-US" dirty="0"/>
          </a:p>
        </p:txBody>
      </p:sp>
    </p:spTree>
    <p:extLst>
      <p:ext uri="{BB962C8B-B14F-4D97-AF65-F5344CB8AC3E}">
        <p14:creationId xmlns:p14="http://schemas.microsoft.com/office/powerpoint/2010/main" val="3561369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pPr algn="ctr"/>
            <a:r>
              <a:rPr lang="en-IN" dirty="0"/>
              <a:t>AD </a:t>
            </a:r>
            <a:r>
              <a:rPr lang="en-IN" dirty="0" smtClean="0"/>
              <a:t>Variations</a:t>
            </a:r>
            <a:endParaRPr lang="en-US" dirty="0"/>
          </a:p>
        </p:txBody>
      </p:sp>
      <p:sp>
        <p:nvSpPr>
          <p:cNvPr id="3" name="Content Placeholder 2"/>
          <p:cNvSpPr>
            <a:spLocks noGrp="1"/>
          </p:cNvSpPr>
          <p:nvPr>
            <p:ph idx="1"/>
          </p:nvPr>
        </p:nvSpPr>
        <p:spPr/>
        <p:txBody>
          <a:bodyPr>
            <a:normAutofit fontScale="92500" lnSpcReduction="10000"/>
          </a:bodyPr>
          <a:lstStyle/>
          <a:p>
            <a:pPr lvl="0"/>
            <a:r>
              <a:rPr lang="en-IN" dirty="0" smtClean="0"/>
              <a:t>Default: </a:t>
            </a:r>
            <a:r>
              <a:rPr lang="en-IN" dirty="0"/>
              <a:t>Ads are default unless otherwise specified.</a:t>
            </a:r>
            <a:endParaRPr lang="en-US" dirty="0"/>
          </a:p>
          <a:p>
            <a:pPr lvl="0"/>
            <a:r>
              <a:rPr lang="en-IN" dirty="0"/>
              <a:t>Out of page: For ads coming from other pages</a:t>
            </a:r>
            <a:r>
              <a:rPr lang="en-IN" dirty="0" smtClean="0"/>
              <a:t>.</a:t>
            </a:r>
          </a:p>
          <a:p>
            <a:pPr lvl="0"/>
            <a:r>
              <a:rPr lang="en-IN" dirty="0" smtClean="0"/>
              <a:t>Out of market: </a:t>
            </a:r>
            <a:r>
              <a:rPr lang="en-US" dirty="0"/>
              <a:t>This is a McClatchy specific designation.  Ad positions are </a:t>
            </a:r>
            <a:r>
              <a:rPr lang="en-US" dirty="0" smtClean="0"/>
              <a:t>different.</a:t>
            </a:r>
            <a:endParaRPr lang="en-US" dirty="0"/>
          </a:p>
          <a:p>
            <a:pPr lvl="0"/>
            <a:r>
              <a:rPr lang="en-IN" dirty="0"/>
              <a:t>Wallpaper: Use additional JavaScript from wallpaper.js, </a:t>
            </a:r>
            <a:endParaRPr lang="en-US" dirty="0"/>
          </a:p>
          <a:p>
            <a:pPr lvl="0"/>
            <a:r>
              <a:rPr lang="en-IN" dirty="0"/>
              <a:t>Floorboard: Uses additional JavaScript from floorboard.js, plus wrapper divs, JS code scans configured ad positions looking for potential floorboard ads.</a:t>
            </a:r>
            <a:endParaRPr lang="en-US" dirty="0"/>
          </a:p>
          <a:p>
            <a:pPr lvl="0"/>
            <a:r>
              <a:rPr lang="en-IN" dirty="0"/>
              <a:t>Three types of ads are present:</a:t>
            </a:r>
            <a:endParaRPr lang="en-US" dirty="0"/>
          </a:p>
          <a:p>
            <a:pPr lvl="0"/>
            <a:r>
              <a:rPr lang="en-IN" dirty="0"/>
              <a:t>on page load: load as soon as page loads</a:t>
            </a:r>
            <a:endParaRPr lang="en-US" dirty="0"/>
          </a:p>
          <a:p>
            <a:pPr lvl="0"/>
            <a:r>
              <a:rPr lang="en-IN" dirty="0"/>
              <a:t>after load :optimise after page loads. They don’t  disturb the page loading</a:t>
            </a:r>
            <a:endParaRPr lang="en-US" dirty="0"/>
          </a:p>
          <a:p>
            <a:pPr lvl="0"/>
            <a:r>
              <a:rPr lang="en-IN" dirty="0"/>
              <a:t>on demand: different from above. When a page has remote load, then load that ad.</a:t>
            </a:r>
            <a:endParaRPr lang="en-US" dirty="0"/>
          </a:p>
          <a:p>
            <a:pPr lvl="0"/>
            <a:endParaRPr lang="en-US" dirty="0"/>
          </a:p>
        </p:txBody>
      </p:sp>
    </p:spTree>
    <p:extLst>
      <p:ext uri="{BB962C8B-B14F-4D97-AF65-F5344CB8AC3E}">
        <p14:creationId xmlns:p14="http://schemas.microsoft.com/office/powerpoint/2010/main" val="3405616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pPr algn="ctr"/>
            <a:r>
              <a:rPr lang="en-IN" dirty="0" smtClean="0"/>
              <a:t>DFP AD FLOW</a:t>
            </a:r>
            <a:endParaRPr lang="en-US" dirty="0"/>
          </a:p>
        </p:txBody>
      </p:sp>
      <p:sp>
        <p:nvSpPr>
          <p:cNvPr id="3" name="Content Placeholder 2"/>
          <p:cNvSpPr>
            <a:spLocks noGrp="1"/>
          </p:cNvSpPr>
          <p:nvPr>
            <p:ph idx="1"/>
          </p:nvPr>
        </p:nvSpPr>
        <p:spPr>
          <a:xfrm>
            <a:off x="457200" y="914401"/>
            <a:ext cx="8229600" cy="5589430"/>
          </a:xfrm>
        </p:spPr>
        <p:txBody>
          <a:bodyPr>
            <a:normAutofit fontScale="70000" lnSpcReduction="20000"/>
          </a:bodyPr>
          <a:lstStyle/>
          <a:p>
            <a:pPr lvl="0"/>
            <a:r>
              <a:rPr lang="en-IN" dirty="0"/>
              <a:t>Initial call</a:t>
            </a:r>
            <a:endParaRPr lang="en-US" sz="1800" dirty="0"/>
          </a:p>
          <a:p>
            <a:pPr lvl="1"/>
            <a:r>
              <a:rPr lang="en-IN" dirty="0"/>
              <a:t>Creates necessary DFP objs, initializes.</a:t>
            </a:r>
            <a:endParaRPr lang="en-US" sz="1600" dirty="0"/>
          </a:p>
          <a:p>
            <a:pPr lvl="0"/>
            <a:r>
              <a:rPr lang="en-IN" dirty="0"/>
              <a:t>Ad tags on page:</a:t>
            </a:r>
            <a:endParaRPr lang="en-US" sz="1800" dirty="0"/>
          </a:p>
          <a:p>
            <a:pPr lvl="1"/>
            <a:r>
              <a:rPr lang="en-IN" dirty="0"/>
              <a:t>Parameters on tags.</a:t>
            </a:r>
            <a:endParaRPr lang="en-US" sz="1600" dirty="0"/>
          </a:p>
          <a:p>
            <a:pPr lvl="1"/>
            <a:r>
              <a:rPr lang="en-IN" dirty="0"/>
              <a:t>Atf: Above the fold.</a:t>
            </a:r>
            <a:endParaRPr lang="en-US" sz="1600" dirty="0"/>
          </a:p>
          <a:p>
            <a:pPr lvl="1"/>
            <a:r>
              <a:rPr lang="en-IN" dirty="0"/>
              <a:t>Ad policy when the ad loads.</a:t>
            </a:r>
            <a:endParaRPr lang="en-US" sz="1600" dirty="0"/>
          </a:p>
          <a:p>
            <a:pPr lvl="0"/>
            <a:r>
              <a:rPr lang="en-IN" dirty="0"/>
              <a:t>Begin render:</a:t>
            </a:r>
            <a:endParaRPr lang="en-US" sz="1800" dirty="0"/>
          </a:p>
          <a:p>
            <a:pPr lvl="1"/>
            <a:r>
              <a:rPr lang="en-IN" dirty="0"/>
              <a:t>This first scans the page looks for all the tags then sends out request to the ad server pointing out the user wish, it then renders the ads.</a:t>
            </a:r>
            <a:endParaRPr lang="en-US" sz="1600" dirty="0"/>
          </a:p>
          <a:p>
            <a:pPr lvl="0"/>
            <a:r>
              <a:rPr lang="en-IN" dirty="0"/>
              <a:t>There may be calls to refresh</a:t>
            </a:r>
            <a:endParaRPr lang="en-US" sz="1800" dirty="0"/>
          </a:p>
          <a:p>
            <a:pPr lvl="0"/>
            <a:r>
              <a:rPr lang="en-IN" dirty="0"/>
              <a:t>When a breakpoint is changed all ads are refreshed.</a:t>
            </a:r>
            <a:endParaRPr lang="en-US" sz="1800" dirty="0"/>
          </a:p>
          <a:p>
            <a:pPr lvl="0"/>
            <a:r>
              <a:rPr lang="en-IN" dirty="0"/>
              <a:t>When section rollup is requested a new ad is requested.</a:t>
            </a:r>
            <a:endParaRPr lang="en-US" sz="1800" dirty="0"/>
          </a:p>
          <a:p>
            <a:pPr lvl="0"/>
            <a:r>
              <a:rPr lang="en-IN" dirty="0"/>
              <a:t>When new videos are played a companion ad is refreshed.</a:t>
            </a:r>
            <a:endParaRPr lang="en-US" sz="1800" dirty="0"/>
          </a:p>
          <a:p>
            <a:pPr lvl="0"/>
            <a:r>
              <a:rPr lang="en-IN" dirty="0"/>
              <a:t>Relevant functions included are: adsAfterPageLoad, adsDeferred, AdsOnDemand, refreshads. These allow you to load or </a:t>
            </a:r>
            <a:r>
              <a:rPr lang="en-IN" dirty="0" smtClean="0"/>
              <a:t>refresh </a:t>
            </a:r>
            <a:r>
              <a:rPr lang="en-IN" dirty="0"/>
              <a:t>individual or groups of ads.</a:t>
            </a:r>
            <a:endParaRPr lang="en-US" sz="1800" dirty="0"/>
          </a:p>
          <a:p>
            <a:pPr lvl="0"/>
            <a:r>
              <a:rPr lang="en-IN" dirty="0"/>
              <a:t>Properties of ads are usually defined in config file in js.</a:t>
            </a:r>
            <a:endParaRPr lang="en-US" sz="1800" dirty="0"/>
          </a:p>
          <a:p>
            <a:pPr lvl="0"/>
            <a:r>
              <a:rPr lang="en-IN" dirty="0"/>
              <a:t>Configuration of sizes is mentioned in the csv file. This populates drop downs that are coming from java classes.</a:t>
            </a:r>
            <a:endParaRPr lang="en-US" sz="1800" dirty="0"/>
          </a:p>
          <a:p>
            <a:pPr lvl="0"/>
            <a:r>
              <a:rPr lang="en-IN" dirty="0" smtClean="0"/>
              <a:t>In </a:t>
            </a:r>
            <a:r>
              <a:rPr lang="en-IN" dirty="0"/>
              <a:t>basic tag we have the div names as random, except for on demand ads.</a:t>
            </a:r>
            <a:endParaRPr lang="en-US" sz="1800" dirty="0"/>
          </a:p>
          <a:p>
            <a:pPr lvl="0"/>
            <a:r>
              <a:rPr lang="en-IN" dirty="0"/>
              <a:t>Wall paper and floor board has different settings.		</a:t>
            </a:r>
            <a:endParaRPr lang="en-US" sz="1800" dirty="0"/>
          </a:p>
        </p:txBody>
      </p:sp>
    </p:spTree>
    <p:extLst>
      <p:ext uri="{BB962C8B-B14F-4D97-AF65-F5344CB8AC3E}">
        <p14:creationId xmlns:p14="http://schemas.microsoft.com/office/powerpoint/2010/main" val="2304804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pPr algn="ctr"/>
            <a:r>
              <a:rPr lang="en-IN" dirty="0" smtClean="0"/>
              <a:t>Third Party </a:t>
            </a:r>
            <a:r>
              <a:rPr lang="en-IN" dirty="0"/>
              <a:t>I</a:t>
            </a:r>
            <a:r>
              <a:rPr lang="en-IN" dirty="0" smtClean="0"/>
              <a:t>ntegrations</a:t>
            </a:r>
            <a:endParaRPr lang="en-US" dirty="0"/>
          </a:p>
        </p:txBody>
      </p:sp>
      <p:sp>
        <p:nvSpPr>
          <p:cNvPr id="3" name="Content Placeholder 2"/>
          <p:cNvSpPr>
            <a:spLocks noGrp="1"/>
          </p:cNvSpPr>
          <p:nvPr>
            <p:ph idx="1"/>
          </p:nvPr>
        </p:nvSpPr>
        <p:spPr>
          <a:xfrm>
            <a:off x="457200" y="1144964"/>
            <a:ext cx="8356600" cy="5148260"/>
          </a:xfrm>
        </p:spPr>
        <p:txBody>
          <a:bodyPr>
            <a:normAutofit fontScale="85000" lnSpcReduction="20000"/>
          </a:bodyPr>
          <a:lstStyle/>
          <a:p>
            <a:pPr lvl="0"/>
            <a:r>
              <a:rPr lang="en-IN" b="1" dirty="0"/>
              <a:t>Lotame</a:t>
            </a:r>
            <a:r>
              <a:rPr lang="en-IN" dirty="0"/>
              <a:t>: It is third party script tags plus integration code. Lotame monitors the pages and get the ad info. </a:t>
            </a:r>
            <a:endParaRPr lang="en-IN" dirty="0" smtClean="0"/>
          </a:p>
          <a:p>
            <a:r>
              <a:rPr lang="en-IN" b="1" dirty="0" smtClean="0"/>
              <a:t>Amazon Retargeting</a:t>
            </a:r>
            <a:r>
              <a:rPr lang="en-IN" dirty="0" smtClean="0"/>
              <a:t>: </a:t>
            </a:r>
            <a:r>
              <a:rPr lang="en-US" dirty="0"/>
              <a:t>Personally targeted ads related to Amazon </a:t>
            </a:r>
            <a:r>
              <a:rPr lang="en-US" dirty="0" smtClean="0"/>
              <a:t>products</a:t>
            </a:r>
            <a:endParaRPr lang="en-US" dirty="0"/>
          </a:p>
          <a:p>
            <a:pPr lvl="0"/>
            <a:r>
              <a:rPr lang="en-IN" b="1" dirty="0" err="1"/>
              <a:t>Criteo</a:t>
            </a:r>
            <a:r>
              <a:rPr lang="en-IN" b="1" dirty="0"/>
              <a:t> R</a:t>
            </a:r>
            <a:r>
              <a:rPr lang="en-IN" b="1" dirty="0" smtClean="0"/>
              <a:t>etargeting</a:t>
            </a:r>
            <a:r>
              <a:rPr lang="en-IN" dirty="0" smtClean="0"/>
              <a:t>: </a:t>
            </a:r>
            <a:r>
              <a:rPr lang="en-US" dirty="0"/>
              <a:t>Personally targeted ads sourced via third parties. </a:t>
            </a:r>
          </a:p>
          <a:p>
            <a:r>
              <a:rPr lang="en-IN" b="1" dirty="0" err="1" smtClean="0"/>
              <a:t>Mdotlabs</a:t>
            </a:r>
            <a:r>
              <a:rPr lang="en-IN" dirty="0" smtClean="0"/>
              <a:t>: </a:t>
            </a:r>
            <a:r>
              <a:rPr lang="en-US" dirty="0"/>
              <a:t>Third party monitoring to verify the quality of our ad impressions</a:t>
            </a:r>
            <a:r>
              <a:rPr lang="en-US" dirty="0" smtClean="0"/>
              <a:t>.</a:t>
            </a:r>
            <a:endParaRPr lang="en-US" dirty="0"/>
          </a:p>
          <a:p>
            <a:pPr lvl="0"/>
            <a:r>
              <a:rPr lang="en-IN" b="1" dirty="0" err="1" smtClean="0"/>
              <a:t>Nativo</a:t>
            </a:r>
            <a:r>
              <a:rPr lang="en-IN" b="1" dirty="0" smtClean="0"/>
              <a:t>-native </a:t>
            </a:r>
            <a:r>
              <a:rPr lang="en-IN" b="1" dirty="0"/>
              <a:t>ads</a:t>
            </a:r>
            <a:r>
              <a:rPr lang="en-IN" dirty="0"/>
              <a:t>: Native is sponsored content. </a:t>
            </a:r>
            <a:r>
              <a:rPr lang="en-US" dirty="0"/>
              <a:t>AKA sponsored </a:t>
            </a:r>
            <a:r>
              <a:rPr lang="en-US" dirty="0" smtClean="0"/>
              <a:t>content.</a:t>
            </a:r>
            <a:endParaRPr lang="en-US" dirty="0"/>
          </a:p>
          <a:p>
            <a:pPr lvl="0"/>
            <a:r>
              <a:rPr lang="en-IN" b="1" dirty="0" err="1" smtClean="0"/>
              <a:t>AdScense</a:t>
            </a:r>
            <a:r>
              <a:rPr lang="en-IN" dirty="0"/>
              <a:t>: These ads come from google, they will be mostly phased out except AdSense for search.</a:t>
            </a:r>
            <a:endParaRPr lang="en-US" dirty="0"/>
          </a:p>
          <a:p>
            <a:pPr lvl="0"/>
            <a:r>
              <a:rPr lang="en-IN" b="1" dirty="0"/>
              <a:t>News </a:t>
            </a:r>
            <a:r>
              <a:rPr lang="en-IN" b="1" dirty="0" smtClean="0"/>
              <a:t>Inc</a:t>
            </a:r>
            <a:r>
              <a:rPr lang="en-IN" dirty="0" smtClean="0"/>
              <a:t>.: </a:t>
            </a:r>
            <a:r>
              <a:rPr lang="en-US" dirty="0"/>
              <a:t>Native </a:t>
            </a:r>
            <a:r>
              <a:rPr lang="en-US" dirty="0" smtClean="0"/>
              <a:t>ads</a:t>
            </a:r>
          </a:p>
          <a:p>
            <a:r>
              <a:rPr lang="en-US" b="1" dirty="0" err="1"/>
              <a:t>LiveIntent</a:t>
            </a:r>
            <a:r>
              <a:rPr lang="en-US" dirty="0"/>
              <a:t>: Newsletter ads</a:t>
            </a:r>
          </a:p>
          <a:p>
            <a:pPr lvl="0"/>
            <a:r>
              <a:rPr lang="en-IN" b="1" dirty="0" smtClean="0"/>
              <a:t>Simplify</a:t>
            </a:r>
            <a:r>
              <a:rPr lang="en-IN" dirty="0" smtClean="0"/>
              <a:t>: </a:t>
            </a:r>
            <a:r>
              <a:rPr lang="en-US" dirty="0"/>
              <a:t>Personally targeted ads sourced via third </a:t>
            </a:r>
            <a:r>
              <a:rPr lang="en-US" dirty="0" smtClean="0"/>
              <a:t>parties.</a:t>
            </a:r>
            <a:endParaRPr lang="en-US" dirty="0"/>
          </a:p>
          <a:p>
            <a:pPr lvl="0"/>
            <a:r>
              <a:rPr lang="en-IN" b="1" dirty="0"/>
              <a:t>Pre roll </a:t>
            </a:r>
            <a:r>
              <a:rPr lang="en-IN" b="1" dirty="0" smtClean="0"/>
              <a:t>ads</a:t>
            </a:r>
            <a:r>
              <a:rPr lang="en-IN" dirty="0" smtClean="0"/>
              <a:t>: Related to Video.</a:t>
            </a:r>
            <a:endParaRPr lang="en-US" dirty="0"/>
          </a:p>
          <a:p>
            <a:r>
              <a:rPr lang="en-IN" b="1" dirty="0"/>
              <a:t>Pre roll companion </a:t>
            </a:r>
            <a:r>
              <a:rPr lang="en-IN" b="1" dirty="0" smtClean="0"/>
              <a:t>ads</a:t>
            </a:r>
            <a:r>
              <a:rPr lang="en-IN" dirty="0" smtClean="0"/>
              <a:t>.: </a:t>
            </a:r>
            <a:r>
              <a:rPr lang="en-IN" dirty="0"/>
              <a:t>Related to Video</a:t>
            </a:r>
            <a:r>
              <a:rPr lang="en-IN" dirty="0" smtClean="0"/>
              <a:t>.</a:t>
            </a:r>
            <a:endParaRPr lang="en-US" dirty="0"/>
          </a:p>
          <a:p>
            <a:endParaRPr lang="en-US" dirty="0"/>
          </a:p>
        </p:txBody>
      </p:sp>
    </p:spTree>
    <p:extLst>
      <p:ext uri="{BB962C8B-B14F-4D97-AF65-F5344CB8AC3E}">
        <p14:creationId xmlns:p14="http://schemas.microsoft.com/office/powerpoint/2010/main" val="3597159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Jobs &amp; Services</a:t>
            </a:r>
            <a:endParaRPr lang="en-US" sz="2800" dirty="0"/>
          </a:p>
        </p:txBody>
      </p:sp>
    </p:spTree>
    <p:extLst>
      <p:ext uri="{BB962C8B-B14F-4D97-AF65-F5344CB8AC3E}">
        <p14:creationId xmlns:p14="http://schemas.microsoft.com/office/powerpoint/2010/main" val="4227532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pPr algn="ctr"/>
            <a:r>
              <a:rPr lang="en-IN" dirty="0" err="1" smtClean="0"/>
              <a:t>Escenic</a:t>
            </a:r>
            <a:r>
              <a:rPr lang="en-IN" dirty="0" smtClean="0"/>
              <a:t> Jobs </a:t>
            </a:r>
            <a:endParaRPr lang="en-US" dirty="0"/>
          </a:p>
        </p:txBody>
      </p:sp>
      <p:sp>
        <p:nvSpPr>
          <p:cNvPr id="3" name="Content Placeholder 2"/>
          <p:cNvSpPr>
            <a:spLocks noGrp="1"/>
          </p:cNvSpPr>
          <p:nvPr>
            <p:ph idx="1"/>
          </p:nvPr>
        </p:nvSpPr>
        <p:spPr>
          <a:xfrm>
            <a:off x="457200" y="965915"/>
            <a:ext cx="8326192" cy="5525037"/>
          </a:xfrm>
        </p:spPr>
        <p:txBody>
          <a:bodyPr>
            <a:normAutofit/>
          </a:bodyPr>
          <a:lstStyle/>
          <a:p>
            <a:pPr lvl="0"/>
            <a:r>
              <a:rPr lang="en-US" dirty="0" err="1" smtClean="0"/>
              <a:t>Cron</a:t>
            </a:r>
            <a:r>
              <a:rPr lang="en-US" dirty="0" smtClean="0"/>
              <a:t> jobs categorized into </a:t>
            </a:r>
            <a:r>
              <a:rPr lang="en-US" dirty="0" err="1" smtClean="0"/>
              <a:t>Config</a:t>
            </a:r>
            <a:r>
              <a:rPr lang="en-US" dirty="0" smtClean="0"/>
              <a:t> jobs and Technology or IT services jobs</a:t>
            </a:r>
          </a:p>
          <a:p>
            <a:pPr lvl="0"/>
            <a:r>
              <a:rPr lang="en-US" dirty="0" err="1" smtClean="0"/>
              <a:t>DevOps</a:t>
            </a:r>
            <a:r>
              <a:rPr lang="en-US" dirty="0" smtClean="0"/>
              <a:t> team is managing most of the jobs.</a:t>
            </a:r>
          </a:p>
          <a:p>
            <a:pPr lvl="0"/>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5398233"/>
              </p:ext>
            </p:extLst>
          </p:nvPr>
        </p:nvGraphicFramePr>
        <p:xfrm>
          <a:off x="1043190" y="2408350"/>
          <a:ext cx="7418230" cy="3965623"/>
        </p:xfrm>
        <a:graphic>
          <a:graphicData uri="http://schemas.openxmlformats.org/drawingml/2006/table">
            <a:tbl>
              <a:tblPr>
                <a:tableStyleId>{5C22544A-7EE6-4342-B048-85BDC9FD1C3A}</a:tableStyleId>
              </a:tblPr>
              <a:tblGrid>
                <a:gridCol w="3617429"/>
                <a:gridCol w="3800801"/>
              </a:tblGrid>
              <a:tr h="205248">
                <a:tc>
                  <a:txBody>
                    <a:bodyPr/>
                    <a:lstStyle/>
                    <a:p>
                      <a:pPr algn="l" fontAlgn="b"/>
                      <a:r>
                        <a:rPr lang="en-US" sz="1400" b="1" u="none" strike="noStrike" dirty="0" err="1">
                          <a:effectLst/>
                        </a:rPr>
                        <a:t>Cron</a:t>
                      </a:r>
                      <a:r>
                        <a:rPr lang="en-US" sz="1400" b="1" u="none" strike="noStrike" dirty="0">
                          <a:effectLst/>
                        </a:rPr>
                        <a:t> Job Name</a:t>
                      </a:r>
                      <a:endParaRPr lang="en-US" sz="1400" b="1" i="0" u="none" strike="noStrike" dirty="0">
                        <a:solidFill>
                          <a:srgbClr val="FFFFFF"/>
                        </a:solidFill>
                        <a:effectLst/>
                        <a:latin typeface="Calibri" panose="020F0502020204030204" pitchFamily="34" charset="0"/>
                      </a:endParaRPr>
                    </a:p>
                  </a:txBody>
                  <a:tcPr marL="9525" marR="9525" marT="9525" marB="0" anchor="b"/>
                </a:tc>
                <a:tc>
                  <a:txBody>
                    <a:bodyPr/>
                    <a:lstStyle/>
                    <a:p>
                      <a:pPr algn="l" fontAlgn="b"/>
                      <a:r>
                        <a:rPr lang="en-US" sz="1400" b="1" u="none" strike="noStrike" dirty="0">
                          <a:effectLst/>
                        </a:rPr>
                        <a:t>Description/ Used for</a:t>
                      </a:r>
                      <a:endParaRPr lang="en-US" sz="1400" b="1" i="0" u="none" strike="noStrike" dirty="0">
                        <a:solidFill>
                          <a:srgbClr val="FFFFFF"/>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dirty="0" err="1">
                          <a:effectLst/>
                        </a:rPr>
                        <a:t>cfp</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Check for config changes</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MI-escenic-cleanup_escenic_tmp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Clean the escenic logs non recursively</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MI-escenic-newsgate_archive_cleanup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Clean the NG Archive files</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MI-escenic-syndicated_pub_log_cleanup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Clean the syndication logs</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MI-escenic-tmpwatch-ece-feeds-out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For ece-feeds-out</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MI-escenic-tmpwatch-ece-log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Clean ECE logs</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MI-escenic-video-filter_cleanup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Clean the import service video files</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dirty="0">
                          <a:effectLst/>
                        </a:rPr>
                        <a:t>MI-</a:t>
                      </a:r>
                      <a:r>
                        <a:rPr lang="en-US" sz="1400" u="none" strike="noStrike" dirty="0" err="1">
                          <a:effectLst/>
                        </a:rPr>
                        <a:t>escenic</a:t>
                      </a:r>
                      <a:r>
                        <a:rPr lang="en-US" sz="1400" u="none" strike="noStrike" dirty="0">
                          <a:effectLst/>
                        </a:rPr>
                        <a:t>-</a:t>
                      </a:r>
                      <a:r>
                        <a:rPr lang="en-US" sz="1400" u="none" strike="noStrike" dirty="0" err="1">
                          <a:effectLst/>
                        </a:rPr>
                        <a:t>videolicious</a:t>
                      </a:r>
                      <a:r>
                        <a:rPr lang="en-US" sz="1400" u="none" strike="noStrike" dirty="0">
                          <a:effectLst/>
                        </a:rPr>
                        <a:t>-archive-cleaner</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Clean the videolicious-archive-cleaner</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MI-escenic-videolicious-ingest-reporter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Reports the syndication ingests, everyday</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MI-escenic-videolicious-job-submitter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Copy the FTP flow file un-zip</a:t>
                      </a:r>
                      <a:endParaRPr lang="en-US" sz="1400" b="0" i="0" u="none" strike="noStrike">
                        <a:solidFill>
                          <a:srgbClr val="000000"/>
                        </a:solidFill>
                        <a:effectLst/>
                        <a:latin typeface="Calibri" panose="020F0502020204030204" pitchFamily="34" charset="0"/>
                      </a:endParaRPr>
                    </a:p>
                  </a:txBody>
                  <a:tcPr marL="9525" marR="9525" marT="9525" marB="0" anchor="b"/>
                </a:tc>
              </a:tr>
              <a:tr h="399463">
                <a:tc>
                  <a:txBody>
                    <a:bodyPr/>
                    <a:lstStyle/>
                    <a:p>
                      <a:pPr algn="l" fontAlgn="b"/>
                      <a:r>
                        <a:rPr lang="en-US" sz="1400" u="none" strike="noStrike">
                          <a:effectLst/>
                        </a:rPr>
                        <a:t>MI-escenic-videolicious-wave2-job-submitter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For mission of Feeds</a:t>
                      </a:r>
                      <a:endParaRPr lang="en-US" sz="1400" b="0" i="0" u="none" strike="noStrike" dirty="0">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MI-facts-cleanup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Clean up the fact cache</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MI-root-clientbucket-cleanup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Clean temprary files</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MI-nmapp-check-tomcat-threads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Script to check the JMX check in every minute</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MI-root-Krb5RotateKeys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Rotate the syndication Krbs</a:t>
                      </a:r>
                      <a:endParaRPr lang="en-US" sz="1400" b="0" i="0" u="none" strike="noStrike">
                        <a:solidFill>
                          <a:srgbClr val="000000"/>
                        </a:solidFill>
                        <a:effectLst/>
                        <a:latin typeface="Calibri" panose="020F0502020204030204" pitchFamily="34" charset="0"/>
                      </a:endParaRPr>
                    </a:p>
                  </a:txBody>
                  <a:tcPr marL="9525" marR="9525" marT="9525" marB="0" anchor="b"/>
                </a:tc>
              </a:tr>
              <a:tr h="220698">
                <a:tc>
                  <a:txBody>
                    <a:bodyPr/>
                    <a:lstStyle/>
                    <a:p>
                      <a:pPr algn="l" fontAlgn="b"/>
                      <a:r>
                        <a:rPr lang="en-US" sz="1400" u="none" strike="noStrike">
                          <a:effectLst/>
                        </a:rPr>
                        <a:t>MI-root-tmpwatch</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NM Local </a:t>
                      </a:r>
                      <a:r>
                        <a:rPr lang="en-US" sz="1400" u="none" strike="noStrike" dirty="0" err="1">
                          <a:effectLst/>
                        </a:rPr>
                        <a:t>tmp</a:t>
                      </a:r>
                      <a:r>
                        <a:rPr lang="en-US" sz="1400" u="none" strike="noStrike" dirty="0">
                          <a:effectLst/>
                        </a:rPr>
                        <a:t> for system level</a:t>
                      </a:r>
                      <a:endParaRPr lang="en-US"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611743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670" y="244177"/>
            <a:ext cx="6511880" cy="415498"/>
          </a:xfrm>
        </p:spPr>
        <p:txBody>
          <a:bodyPr/>
          <a:lstStyle/>
          <a:p>
            <a:r>
              <a:rPr lang="en-US" sz="2100" dirty="0" smtClean="0"/>
              <a:t>Agenda</a:t>
            </a:r>
            <a:endParaRPr lang="en-US" sz="2100" dirty="0"/>
          </a:p>
        </p:txBody>
      </p:sp>
      <p:sp>
        <p:nvSpPr>
          <p:cNvPr id="3" name="Content Placeholder 2"/>
          <p:cNvSpPr>
            <a:spLocks noGrp="1"/>
          </p:cNvSpPr>
          <p:nvPr>
            <p:ph idx="1"/>
          </p:nvPr>
        </p:nvSpPr>
        <p:spPr/>
        <p:txBody>
          <a:bodyPr>
            <a:normAutofit/>
          </a:bodyPr>
          <a:lstStyle/>
          <a:p>
            <a:pPr lvl="1"/>
            <a:r>
              <a:rPr lang="en-US" sz="1800" dirty="0"/>
              <a:t>KIT Software </a:t>
            </a:r>
            <a:r>
              <a:rPr lang="en-US" sz="1800" dirty="0" smtClean="0"/>
              <a:t>Suite</a:t>
            </a:r>
          </a:p>
          <a:p>
            <a:pPr lvl="1"/>
            <a:r>
              <a:rPr lang="en-US" sz="1800" dirty="0" smtClean="0"/>
              <a:t>Syndication </a:t>
            </a:r>
            <a:r>
              <a:rPr lang="en-US" sz="1800" dirty="0" smtClean="0"/>
              <a:t>Outbound</a:t>
            </a:r>
          </a:p>
          <a:p>
            <a:pPr lvl="1"/>
            <a:r>
              <a:rPr lang="en-US" sz="1800" dirty="0"/>
              <a:t>Bridge </a:t>
            </a:r>
            <a:r>
              <a:rPr lang="en-US" sz="1800" dirty="0" smtClean="0"/>
              <a:t>Integration</a:t>
            </a:r>
          </a:p>
          <a:p>
            <a:pPr lvl="1"/>
            <a:r>
              <a:rPr lang="en-US" sz="1800" dirty="0"/>
              <a:t>KIT Software </a:t>
            </a:r>
            <a:r>
              <a:rPr lang="en-US" sz="1800" dirty="0" smtClean="0"/>
              <a:t>Suite</a:t>
            </a:r>
          </a:p>
          <a:p>
            <a:pPr lvl="1"/>
            <a:r>
              <a:rPr lang="en-US" sz="1800" dirty="0" smtClean="0"/>
              <a:t>Ads </a:t>
            </a:r>
            <a:r>
              <a:rPr lang="en-US" sz="1800" dirty="0"/>
              <a:t>&amp; </a:t>
            </a:r>
            <a:r>
              <a:rPr lang="en-US" sz="1800" dirty="0" smtClean="0"/>
              <a:t>Jobs</a:t>
            </a:r>
            <a:endParaRPr lang="en-US" sz="1800" dirty="0" smtClean="0"/>
          </a:p>
          <a:p>
            <a:pPr lvl="1"/>
            <a:r>
              <a:rPr lang="en-US" sz="1800" dirty="0"/>
              <a:t>News </a:t>
            </a:r>
            <a:r>
              <a:rPr lang="en-US" sz="1800" dirty="0" smtClean="0"/>
              <a:t>Letters </a:t>
            </a:r>
            <a:r>
              <a:rPr lang="en-US" sz="1800" dirty="0" smtClean="0"/>
              <a:t>Press</a:t>
            </a:r>
            <a:r>
              <a:rPr lang="en-US" sz="1800" dirty="0" smtClean="0"/>
              <a:t>+ and </a:t>
            </a:r>
            <a:r>
              <a:rPr lang="en-US" sz="1800" dirty="0" err="1" smtClean="0"/>
              <a:t>Synchronex</a:t>
            </a:r>
            <a:endParaRPr lang="en-US" sz="1800" dirty="0" smtClean="0"/>
          </a:p>
          <a:p>
            <a:pPr lvl="1"/>
            <a:endParaRPr lang="en-US" sz="1200" dirty="0"/>
          </a:p>
          <a:p>
            <a:pPr lvl="1"/>
            <a:endParaRPr lang="en-US" sz="1200" dirty="0"/>
          </a:p>
          <a:p>
            <a:pPr>
              <a:buFont typeface="Wingdings" panose="05000000000000000000" pitchFamily="2" charset="2"/>
              <a:buChar char="ü"/>
            </a:pPr>
            <a:endParaRPr lang="en-US" sz="1200" dirty="0"/>
          </a:p>
        </p:txBody>
      </p:sp>
    </p:spTree>
    <p:extLst>
      <p:ext uri="{BB962C8B-B14F-4D97-AF65-F5344CB8AC3E}">
        <p14:creationId xmlns:p14="http://schemas.microsoft.com/office/powerpoint/2010/main" val="26540939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pPr algn="ctr"/>
            <a:r>
              <a:rPr lang="en-IN" dirty="0" err="1" smtClean="0"/>
              <a:t>Escenic</a:t>
            </a:r>
            <a:r>
              <a:rPr lang="en-IN" dirty="0" smtClean="0"/>
              <a:t> Scheduler Services</a:t>
            </a:r>
            <a:endParaRPr lang="en-US" dirty="0"/>
          </a:p>
        </p:txBody>
      </p:sp>
      <p:sp>
        <p:nvSpPr>
          <p:cNvPr id="3" name="Content Placeholder 2"/>
          <p:cNvSpPr>
            <a:spLocks noGrp="1"/>
          </p:cNvSpPr>
          <p:nvPr>
            <p:ph idx="1"/>
          </p:nvPr>
        </p:nvSpPr>
        <p:spPr>
          <a:xfrm>
            <a:off x="457200" y="965915"/>
            <a:ext cx="8326192" cy="5525037"/>
          </a:xfrm>
        </p:spPr>
        <p:txBody>
          <a:bodyPr>
            <a:normAutofit/>
          </a:bodyPr>
          <a:lstStyle/>
          <a:p>
            <a:pPr lvl="0"/>
            <a:r>
              <a:rPr lang="en-US" dirty="0" smtClean="0"/>
              <a:t>The below </a:t>
            </a:r>
            <a:r>
              <a:rPr lang="en-US" dirty="0" err="1" smtClean="0"/>
              <a:t>Escenic</a:t>
            </a:r>
            <a:r>
              <a:rPr lang="en-US" dirty="0" smtClean="0"/>
              <a:t> scheduler services are running on the respective schedules to perform the mentioned tasks.</a:t>
            </a:r>
          </a:p>
          <a:p>
            <a:pPr lvl="0"/>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950767523"/>
              </p:ext>
            </p:extLst>
          </p:nvPr>
        </p:nvGraphicFramePr>
        <p:xfrm>
          <a:off x="953037" y="2047743"/>
          <a:ext cx="7096259" cy="4391156"/>
        </p:xfrm>
        <a:graphic>
          <a:graphicData uri="http://schemas.openxmlformats.org/drawingml/2006/table">
            <a:tbl>
              <a:tblPr>
                <a:tableStyleId>{5C22544A-7EE6-4342-B048-85BDC9FD1C3A}</a:tableStyleId>
              </a:tblPr>
              <a:tblGrid>
                <a:gridCol w="3460423"/>
                <a:gridCol w="3635836"/>
              </a:tblGrid>
              <a:tr h="199598">
                <a:tc>
                  <a:txBody>
                    <a:bodyPr/>
                    <a:lstStyle/>
                    <a:p>
                      <a:pPr algn="l" fontAlgn="b"/>
                      <a:r>
                        <a:rPr lang="en-US" sz="1200" b="1" u="none" strike="noStrike">
                          <a:effectLst/>
                        </a:rPr>
                        <a:t>Escenic Scheduler Service</a:t>
                      </a:r>
                      <a:endParaRPr lang="en-US" sz="12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Description/ Used for</a:t>
                      </a:r>
                      <a:endParaRPr lang="en-US" sz="1200" b="1" i="0" u="none" strike="noStrike" dirty="0">
                        <a:solidFill>
                          <a:srgbClr val="FFFFFF"/>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ActivationService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Acivate service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ActivationServiceAlarmListener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Activation Service Alarm Listener</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ArticleCleaner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Article Cleaner</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ExternalContentUpdater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External Content Updater</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PoolCleaner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Pool Cleaner</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PoolRemoveService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Remove Pool</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DeleteUnusedBinariesService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Delete UnusedBinariesService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StatusReport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Delete Unused Binaries</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DataBaseLockManagerPingSchedule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DataBase LockManager Ping Schedule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IndexMissingEntriesSchedule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IndexMissingEntriesSchedule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IndexAllMissingEntriesUpdater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err="1">
                          <a:effectLst/>
                        </a:rPr>
                        <a:t>IndexAllMissingEntriesUpdater</a:t>
                      </a:r>
                      <a:endParaRPr lang="en-US" sz="1200" b="0" i="0" u="none" strike="noStrike" dirty="0">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DataBaseResourceLockManagerCleanup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DataBase Resource Lock Manager Cleanup</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CleanupSchedule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Cleanup Schedule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PollSchedule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Poll Schedule</a:t>
                      </a:r>
                      <a:endParaRPr lang="en-US" sz="1200" b="0" i="0" u="none" strike="noStrike" dirty="0">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SnapshotImportSchedule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Snapshot Import Schedule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NDCRemove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NDC Remove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VersionReportedSchedule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Version Reported Schedule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ActiveReporterSchedule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Active Reporter Schedule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XMLImportSchedule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XML Import Schedule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DeleteArticleService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Delete Article Service</a:t>
                      </a:r>
                      <a:endParaRPr lang="en-US" sz="1200" b="0" i="0" u="none" strike="noStrike">
                        <a:solidFill>
                          <a:srgbClr val="000000"/>
                        </a:solidFill>
                        <a:effectLst/>
                        <a:latin typeface="Calibri" panose="020F0502020204030204" pitchFamily="34" charset="0"/>
                      </a:endParaRPr>
                    </a:p>
                  </a:txBody>
                  <a:tcPr marL="9525" marR="9525" marT="9525" marB="0" anchor="b"/>
                </a:tc>
              </a:tr>
              <a:tr h="199598">
                <a:tc>
                  <a:txBody>
                    <a:bodyPr/>
                    <a:lstStyle/>
                    <a:p>
                      <a:pPr algn="l" fontAlgn="b"/>
                      <a:r>
                        <a:rPr lang="en-US" sz="1200" u="none" strike="noStrike">
                          <a:effectLst/>
                        </a:rPr>
                        <a:t>VarnishValidationService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Varnish Validation Service</a:t>
                      </a:r>
                      <a:endParaRPr lang="en-US" sz="12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16914731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0181" y="1713278"/>
            <a:ext cx="4270814" cy="2223567"/>
          </a:xfrm>
        </p:spPr>
        <p:txBody>
          <a:bodyPr/>
          <a:lstStyle/>
          <a:p>
            <a:pPr algn="ctr"/>
            <a:r>
              <a:rPr lang="en-US" sz="3600" dirty="0" err="1" smtClean="0">
                <a:latin typeface="Calibri" panose="020F0502020204030204" pitchFamily="34" charset="0"/>
              </a:rPr>
              <a:t>Escenic</a:t>
            </a:r>
            <a:r>
              <a:rPr lang="en-US" sz="3600" dirty="0" smtClean="0">
                <a:latin typeface="Calibri" panose="020F0502020204030204" pitchFamily="34" charset="0"/>
              </a:rPr>
              <a:t> Outbound</a:t>
            </a:r>
            <a:br>
              <a:rPr lang="en-US" sz="3600" dirty="0" smtClean="0">
                <a:latin typeface="Calibri" panose="020F0502020204030204" pitchFamily="34" charset="0"/>
              </a:rPr>
            </a:br>
            <a:r>
              <a:rPr lang="en-US" sz="2400" dirty="0" smtClean="0">
                <a:latin typeface="Calibri" panose="020F0502020204030204" pitchFamily="34" charset="0"/>
              </a:rPr>
              <a:t>(</a:t>
            </a:r>
            <a:r>
              <a:rPr lang="en-US" sz="2400" dirty="0">
                <a:latin typeface="Calibri" panose="020F0502020204030204" pitchFamily="34" charset="0"/>
              </a:rPr>
              <a:t>Export Services</a:t>
            </a:r>
            <a:r>
              <a:rPr lang="en-US" sz="2400" dirty="0" smtClean="0">
                <a:latin typeface="Calibri" panose="020F0502020204030204" pitchFamily="34" charset="0"/>
              </a:rPr>
              <a:t>)</a:t>
            </a:r>
            <a:endParaRPr lang="en-US" sz="2400" dirty="0">
              <a:latin typeface="Calibri" panose="020F0502020204030204" pitchFamily="34" charset="0"/>
            </a:endParaRPr>
          </a:p>
        </p:txBody>
      </p:sp>
    </p:spTree>
    <p:extLst>
      <p:ext uri="{BB962C8B-B14F-4D97-AF65-F5344CB8AC3E}">
        <p14:creationId xmlns:p14="http://schemas.microsoft.com/office/powerpoint/2010/main" val="31960188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94343"/>
            <a:ext cx="8229600" cy="1477328"/>
          </a:xfrm>
        </p:spPr>
        <p:txBody>
          <a:bodyPr/>
          <a:lstStyle/>
          <a:p>
            <a:r>
              <a:rPr lang="en-US" dirty="0" smtClean="0"/>
              <a:t/>
            </a:r>
            <a:br>
              <a:rPr lang="en-US" dirty="0" smtClean="0"/>
            </a:br>
            <a:r>
              <a:rPr lang="en-US" dirty="0" smtClean="0"/>
              <a:t>Content </a:t>
            </a:r>
            <a:r>
              <a:rPr lang="en-US" dirty="0"/>
              <a:t>Sharing - Overview</a:t>
            </a:r>
            <a:r>
              <a:rPr lang="en-US" dirty="0">
                <a:latin typeface="Calibri" panose="020F0502020204030204" pitchFamily="34" charset="0"/>
              </a:rPr>
              <a:t/>
            </a:r>
            <a:br>
              <a:rPr lang="en-US" dirty="0">
                <a:latin typeface="Calibri" panose="020F0502020204030204" pitchFamily="34" charset="0"/>
              </a:rPr>
            </a:br>
            <a:endParaRPr lang="en-US" dirty="0">
              <a:latin typeface="Calibri" panose="020F0502020204030204" pitchFamily="34" charset="0"/>
            </a:endParaRPr>
          </a:p>
        </p:txBody>
      </p:sp>
      <p:sp>
        <p:nvSpPr>
          <p:cNvPr id="5" name="Content Placeholder 4"/>
          <p:cNvSpPr>
            <a:spLocks noGrp="1"/>
          </p:cNvSpPr>
          <p:nvPr>
            <p:ph idx="1"/>
          </p:nvPr>
        </p:nvSpPr>
        <p:spPr>
          <a:xfrm>
            <a:off x="360608" y="976920"/>
            <a:ext cx="8512936" cy="5398121"/>
          </a:xfrm>
        </p:spPr>
        <p:txBody>
          <a:bodyPr>
            <a:noAutofit/>
          </a:bodyPr>
          <a:lstStyle/>
          <a:p>
            <a:r>
              <a:rPr lang="en-US" sz="2200" dirty="0">
                <a:latin typeface="Calibri" panose="020F0502020204030204" pitchFamily="34" charset="0"/>
              </a:rPr>
              <a:t>Local stories are shared out to AP, AP Mobile, and </a:t>
            </a:r>
            <a:r>
              <a:rPr lang="en-US" sz="2200" dirty="0" smtClean="0">
                <a:latin typeface="Calibri" panose="020F0502020204030204" pitchFamily="34" charset="0"/>
              </a:rPr>
              <a:t>Acquire.</a:t>
            </a:r>
          </a:p>
          <a:p>
            <a:r>
              <a:rPr lang="en-US" sz="2200" dirty="0" smtClean="0">
                <a:latin typeface="Calibri" panose="020F0502020204030204" pitchFamily="34" charset="0"/>
              </a:rPr>
              <a:t>Local </a:t>
            </a:r>
            <a:r>
              <a:rPr lang="en-US" sz="2200" dirty="0">
                <a:latin typeface="Calibri" panose="020F0502020204030204" pitchFamily="34" charset="0"/>
              </a:rPr>
              <a:t>stories are defined as those where </a:t>
            </a:r>
            <a:r>
              <a:rPr lang="en-US" sz="2200" dirty="0" smtClean="0">
                <a:latin typeface="Calibri" panose="020F0502020204030204" pitchFamily="34" charset="0"/>
              </a:rPr>
              <a:t>the </a:t>
            </a:r>
            <a:r>
              <a:rPr lang="en-US" sz="2200" dirty="0">
                <a:latin typeface="Calibri" panose="020F0502020204030204" pitchFamily="34" charset="0"/>
              </a:rPr>
              <a:t>owner field value matches the </a:t>
            </a:r>
            <a:r>
              <a:rPr lang="en-US" sz="2200" dirty="0" smtClean="0">
                <a:latin typeface="Calibri" panose="020F0502020204030204" pitchFamily="34" charset="0"/>
              </a:rPr>
              <a:t>owner </a:t>
            </a:r>
            <a:r>
              <a:rPr lang="en-US" sz="2200" dirty="0">
                <a:latin typeface="Calibri" panose="020F0502020204030204" pitchFamily="34" charset="0"/>
              </a:rPr>
              <a:t>section parameter for the </a:t>
            </a:r>
            <a:r>
              <a:rPr lang="en-US" sz="2200" dirty="0" smtClean="0">
                <a:latin typeface="Calibri" panose="020F0502020204030204" pitchFamily="34" charset="0"/>
              </a:rPr>
              <a:t>publication.</a:t>
            </a:r>
            <a:endParaRPr lang="en-US" sz="2200" dirty="0">
              <a:latin typeface="Calibri" panose="020F0502020204030204" pitchFamily="34" charset="0"/>
            </a:endParaRPr>
          </a:p>
          <a:p>
            <a:r>
              <a:rPr lang="en-US" sz="2200" dirty="0">
                <a:latin typeface="Calibri" panose="020F0502020204030204" pitchFamily="34" charset="0"/>
              </a:rPr>
              <a:t>When a local story is published (first time or update), the </a:t>
            </a:r>
            <a:r>
              <a:rPr lang="en-US" sz="2200" dirty="0" err="1">
                <a:latin typeface="Calibri" panose="020F0502020204030204" pitchFamily="34" charset="0"/>
              </a:rPr>
              <a:t>Escenic</a:t>
            </a:r>
            <a:r>
              <a:rPr lang="en-US" sz="2200" dirty="0">
                <a:latin typeface="Calibri" panose="020F0502020204030204" pitchFamily="34" charset="0"/>
              </a:rPr>
              <a:t> export service is used to share the </a:t>
            </a:r>
            <a:r>
              <a:rPr lang="en-US" sz="2200" dirty="0" smtClean="0">
                <a:latin typeface="Calibri" panose="020F0502020204030204" pitchFamily="34" charset="0"/>
              </a:rPr>
              <a:t>story.</a:t>
            </a:r>
          </a:p>
          <a:p>
            <a:r>
              <a:rPr lang="en-US" sz="2200" dirty="0" smtClean="0">
                <a:latin typeface="Calibri" panose="020F0502020204030204" pitchFamily="34" charset="0"/>
              </a:rPr>
              <a:t>Embargoed </a:t>
            </a:r>
            <a:r>
              <a:rPr lang="en-US" sz="2200" dirty="0">
                <a:latin typeface="Calibri" panose="020F0502020204030204" pitchFamily="34" charset="0"/>
              </a:rPr>
              <a:t>stories are shared when the activate date/time occurs and they become </a:t>
            </a:r>
            <a:r>
              <a:rPr lang="en-US" sz="2200" dirty="0" smtClean="0">
                <a:latin typeface="Calibri" panose="020F0502020204030204" pitchFamily="34" charset="0"/>
              </a:rPr>
              <a:t>published. </a:t>
            </a:r>
            <a:endParaRPr lang="en-US" sz="2200" dirty="0">
              <a:latin typeface="Calibri" panose="020F0502020204030204" pitchFamily="34" charset="0"/>
            </a:endParaRPr>
          </a:p>
          <a:p>
            <a:r>
              <a:rPr lang="en-US" sz="2200" dirty="0">
                <a:latin typeface="Calibri" panose="020F0502020204030204" pitchFamily="34" charset="0"/>
              </a:rPr>
              <a:t>Once the export service is configured, it supports continuous export of a publication's content. </a:t>
            </a:r>
            <a:endParaRPr lang="en-US" sz="2200" dirty="0" smtClean="0">
              <a:latin typeface="Calibri" panose="020F0502020204030204" pitchFamily="34" charset="0"/>
            </a:endParaRPr>
          </a:p>
          <a:p>
            <a:r>
              <a:rPr lang="en-US" sz="2200" dirty="0" smtClean="0">
                <a:latin typeface="Calibri" panose="020F0502020204030204" pitchFamily="34" charset="0"/>
              </a:rPr>
              <a:t>Content </a:t>
            </a:r>
            <a:r>
              <a:rPr lang="en-US" sz="2200" dirty="0">
                <a:latin typeface="Calibri" panose="020F0502020204030204" pitchFamily="34" charset="0"/>
              </a:rPr>
              <a:t>items are monitored and exported every time they are modified</a:t>
            </a:r>
          </a:p>
          <a:p>
            <a:r>
              <a:rPr lang="en-US" sz="2200" dirty="0">
                <a:latin typeface="Calibri" panose="020F0502020204030204" pitchFamily="34" charset="0"/>
              </a:rPr>
              <a:t>Content sharing is set up per-publication, so each publication can share content to one or more of the three options (AP, AP </a:t>
            </a:r>
            <a:r>
              <a:rPr lang="en-US" sz="2200" dirty="0" smtClean="0">
                <a:latin typeface="Calibri" panose="020F0502020204030204" pitchFamily="34" charset="0"/>
              </a:rPr>
              <a:t>Mobile &amp; Acquire</a:t>
            </a:r>
            <a:r>
              <a:rPr lang="en-US" sz="2200" dirty="0">
                <a:latin typeface="Calibri" panose="020F0502020204030204" pitchFamily="34" charset="0"/>
              </a:rPr>
              <a:t>). </a:t>
            </a:r>
          </a:p>
        </p:txBody>
      </p:sp>
    </p:spTree>
    <p:extLst>
      <p:ext uri="{BB962C8B-B14F-4D97-AF65-F5344CB8AC3E}">
        <p14:creationId xmlns:p14="http://schemas.microsoft.com/office/powerpoint/2010/main" val="28604330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543"/>
            <a:ext cx="8229600" cy="523220"/>
          </a:xfrm>
        </p:spPr>
        <p:txBody>
          <a:bodyPr/>
          <a:lstStyle/>
          <a:p>
            <a:r>
              <a:rPr lang="en-US" sz="2800" dirty="0"/>
              <a:t>Content Sharing - Process Flow</a:t>
            </a:r>
          </a:p>
        </p:txBody>
      </p:sp>
      <p:sp>
        <p:nvSpPr>
          <p:cNvPr id="9" name="Content Placeholder 2"/>
          <p:cNvSpPr txBox="1">
            <a:spLocks/>
          </p:cNvSpPr>
          <p:nvPr/>
        </p:nvSpPr>
        <p:spPr>
          <a:xfrm>
            <a:off x="457200" y="1144964"/>
            <a:ext cx="8229600" cy="648832"/>
          </a:xfrm>
          <a:prstGeom prst="rect">
            <a:avLst/>
          </a:prstGeom>
        </p:spPr>
        <p:txBody>
          <a:bodyPr lIns="45720" tIns="45720" rIns="45720" bIns="45720" anchor="t" anchorCtr="0">
            <a:normAutofit/>
          </a:bodyPr>
          <a:lstStyle>
            <a:lvl1pPr marL="231775" indent="-231775" algn="l" defTabSz="457200" rtl="0" eaLnBrk="1" latinLnBrk="0" hangingPunct="1">
              <a:spcBef>
                <a:spcPts val="600"/>
              </a:spcBef>
              <a:buClr>
                <a:srgbClr val="00B0F0"/>
              </a:buClr>
              <a:buFont typeface="Wingdings" pitchFamily="2" charset="2"/>
              <a:buChar char="§"/>
              <a:defRPr kumimoji="0" lang="en-US" sz="2400" b="0" i="0" u="none" strike="noStrike" kern="1200" cap="none" spc="0" normalizeH="0" baseline="0" noProof="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Wingdings" pitchFamily="2" charset="2"/>
              <a:buChar char="§"/>
              <a:defRPr kumimoji="0" lang="en-US" sz="2000" b="0" i="0" u="none" strike="noStrike" kern="1200" cap="none" spc="0" normalizeH="0" baseline="0" noProof="0">
                <a:ln>
                  <a:noFill/>
                </a:ln>
                <a:solidFill>
                  <a:schemeClr val="accent2"/>
                </a:solidFill>
                <a:effectLst/>
                <a:uLnTx/>
                <a:uFillTx/>
                <a:latin typeface="+mn-lt"/>
                <a:ea typeface="+mn-ea"/>
                <a:cs typeface="+mn-cs"/>
              </a:defRPr>
            </a:lvl2pPr>
            <a:lvl3pPr marL="1143000" indent="-228600" algn="l" defTabSz="457200" rtl="0" eaLnBrk="1" latinLnBrk="0" hangingPunct="1">
              <a:spcBef>
                <a:spcPts val="600"/>
              </a:spcBef>
              <a:buClr>
                <a:srgbClr val="00B0F0"/>
              </a:buClr>
              <a:buFont typeface="Wingdings" pitchFamily="2" charset="2"/>
              <a:buChar char="§"/>
              <a:defRPr kumimoji="0" lang="en-US" sz="1400" b="0" i="0" u="none" strike="noStrike" kern="1200" cap="none" spc="0" normalizeH="0" baseline="0" noProof="0">
                <a:ln>
                  <a:noFill/>
                </a:ln>
                <a:solidFill>
                  <a:schemeClr val="accent2"/>
                </a:solidFill>
                <a:effectLst/>
                <a:uLnTx/>
                <a:uFillTx/>
                <a:latin typeface="+mn-lt"/>
                <a:ea typeface="+mn-ea"/>
                <a:cs typeface="+mn-cs"/>
              </a:defRPr>
            </a:lvl3pPr>
            <a:lvl4pPr marL="1600200" indent="-228600" algn="l" defTabSz="457200" rtl="0" eaLnBrk="1" latinLnBrk="0" hangingPunct="1">
              <a:spcBef>
                <a:spcPts val="600"/>
              </a:spcBef>
              <a:buClr>
                <a:srgbClr val="00B0F0"/>
              </a:buClr>
              <a:buFont typeface="Wingdings" pitchFamily="2" charset="2"/>
              <a:buChar char="§"/>
              <a:defRPr kumimoji="0" lang="en-US" sz="1200" b="0" i="0" u="none" strike="noStrike" kern="1200" cap="none" spc="0" normalizeH="0" baseline="0" noProof="0">
                <a:ln>
                  <a:noFill/>
                </a:ln>
                <a:solidFill>
                  <a:schemeClr val="accent2"/>
                </a:solidFill>
                <a:effectLst/>
                <a:uLnTx/>
                <a:uFillTx/>
                <a:latin typeface="+mn-lt"/>
                <a:ea typeface="+mn-ea"/>
                <a:cs typeface="+mn-cs"/>
              </a:defRPr>
            </a:lvl4pPr>
            <a:lvl5pPr marL="2057400" indent="-228600" algn="l" defTabSz="457200" rtl="0" eaLnBrk="1" latinLnBrk="0" hangingPunct="1">
              <a:spcBef>
                <a:spcPts val="600"/>
              </a:spcBef>
              <a:buClr>
                <a:srgbClr val="00B0F0"/>
              </a:buClr>
              <a:buFont typeface="Wingdings" pitchFamily="2" charset="2"/>
              <a:buChar char="§"/>
              <a:defRPr kumimoji="0" lang="en-US" sz="1100" b="0" i="0" u="none" strike="noStrike" kern="1200" cap="none" spc="0" normalizeH="0" baseline="0" noProof="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itchFamily="2" charset="2"/>
              <a:buNone/>
            </a:pPr>
            <a:endParaRPr lang="en-US" dirty="0"/>
          </a:p>
        </p:txBody>
      </p:sp>
      <p:sp>
        <p:nvSpPr>
          <p:cNvPr id="11" name="Content Placeholder 2"/>
          <p:cNvSpPr txBox="1">
            <a:spLocks/>
          </p:cNvSpPr>
          <p:nvPr/>
        </p:nvSpPr>
        <p:spPr>
          <a:xfrm>
            <a:off x="457200" y="1144964"/>
            <a:ext cx="8229600" cy="683836"/>
          </a:xfrm>
          <a:prstGeom prst="rect">
            <a:avLst/>
          </a:prstGeom>
        </p:spPr>
        <p:txBody>
          <a:bodyPr lIns="45720" tIns="45720" rIns="45720" bIns="45720" anchor="t" anchorCtr="0">
            <a:normAutofit/>
          </a:bodyPr>
          <a:lstStyle>
            <a:lvl1pPr marL="231775" indent="-231775" algn="l" defTabSz="457200" rtl="0" eaLnBrk="1" latinLnBrk="0" hangingPunct="1">
              <a:spcBef>
                <a:spcPts val="600"/>
              </a:spcBef>
              <a:buClr>
                <a:srgbClr val="00B0F0"/>
              </a:buClr>
              <a:buFont typeface="Wingdings" pitchFamily="2" charset="2"/>
              <a:buChar char="§"/>
              <a:defRPr kumimoji="0" lang="en-US" sz="2400" b="0" i="0" u="none" strike="noStrike" kern="1200" cap="none" spc="0" normalizeH="0" baseline="0" noProof="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Wingdings" pitchFamily="2" charset="2"/>
              <a:buChar char="§"/>
              <a:defRPr kumimoji="0" lang="en-US" sz="2000" b="0" i="0" u="none" strike="noStrike" kern="1200" cap="none" spc="0" normalizeH="0" baseline="0" noProof="0">
                <a:ln>
                  <a:noFill/>
                </a:ln>
                <a:solidFill>
                  <a:schemeClr val="accent2"/>
                </a:solidFill>
                <a:effectLst/>
                <a:uLnTx/>
                <a:uFillTx/>
                <a:latin typeface="+mn-lt"/>
                <a:ea typeface="+mn-ea"/>
                <a:cs typeface="+mn-cs"/>
              </a:defRPr>
            </a:lvl2pPr>
            <a:lvl3pPr marL="1143000" indent="-228600" algn="l" defTabSz="457200" rtl="0" eaLnBrk="1" latinLnBrk="0" hangingPunct="1">
              <a:spcBef>
                <a:spcPts val="600"/>
              </a:spcBef>
              <a:buClr>
                <a:srgbClr val="00B0F0"/>
              </a:buClr>
              <a:buFont typeface="Wingdings" pitchFamily="2" charset="2"/>
              <a:buChar char="§"/>
              <a:defRPr kumimoji="0" lang="en-US" sz="1400" b="0" i="0" u="none" strike="noStrike" kern="1200" cap="none" spc="0" normalizeH="0" baseline="0" noProof="0">
                <a:ln>
                  <a:noFill/>
                </a:ln>
                <a:solidFill>
                  <a:schemeClr val="accent2"/>
                </a:solidFill>
                <a:effectLst/>
                <a:uLnTx/>
                <a:uFillTx/>
                <a:latin typeface="+mn-lt"/>
                <a:ea typeface="+mn-ea"/>
                <a:cs typeface="+mn-cs"/>
              </a:defRPr>
            </a:lvl3pPr>
            <a:lvl4pPr marL="1600200" indent="-228600" algn="l" defTabSz="457200" rtl="0" eaLnBrk="1" latinLnBrk="0" hangingPunct="1">
              <a:spcBef>
                <a:spcPts val="600"/>
              </a:spcBef>
              <a:buClr>
                <a:srgbClr val="00B0F0"/>
              </a:buClr>
              <a:buFont typeface="Wingdings" pitchFamily="2" charset="2"/>
              <a:buChar char="§"/>
              <a:defRPr kumimoji="0" lang="en-US" sz="1200" b="0" i="0" u="none" strike="noStrike" kern="1200" cap="none" spc="0" normalizeH="0" baseline="0" noProof="0">
                <a:ln>
                  <a:noFill/>
                </a:ln>
                <a:solidFill>
                  <a:schemeClr val="accent2"/>
                </a:solidFill>
                <a:effectLst/>
                <a:uLnTx/>
                <a:uFillTx/>
                <a:latin typeface="+mn-lt"/>
                <a:ea typeface="+mn-ea"/>
                <a:cs typeface="+mn-cs"/>
              </a:defRPr>
            </a:lvl4pPr>
            <a:lvl5pPr marL="2057400" indent="-228600" algn="l" defTabSz="457200" rtl="0" eaLnBrk="1" latinLnBrk="0" hangingPunct="1">
              <a:spcBef>
                <a:spcPts val="600"/>
              </a:spcBef>
              <a:buClr>
                <a:srgbClr val="00B0F0"/>
              </a:buClr>
              <a:buFont typeface="Wingdings" pitchFamily="2" charset="2"/>
              <a:buChar char="§"/>
              <a:defRPr kumimoji="0" lang="en-US" sz="1100" b="0" i="0" u="none" strike="noStrike" kern="1200" cap="none" spc="0" normalizeH="0" baseline="0" noProof="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smtClean="0"/>
          </a:p>
        </p:txBody>
      </p:sp>
      <p:sp>
        <p:nvSpPr>
          <p:cNvPr id="3" name="Content Placeholder 2"/>
          <p:cNvSpPr>
            <a:spLocks noGrp="1"/>
          </p:cNvSpPr>
          <p:nvPr>
            <p:ph idx="1"/>
          </p:nvPr>
        </p:nvSpPr>
        <p:spPr>
          <a:xfrm>
            <a:off x="323930" y="4185637"/>
            <a:ext cx="8510975" cy="2365168"/>
          </a:xfrm>
        </p:spPr>
        <p:txBody>
          <a:bodyPr>
            <a:noAutofit/>
          </a:bodyPr>
          <a:lstStyle/>
          <a:p>
            <a:pPr marL="457200" indent="-457200">
              <a:buFont typeface="+mj-lt"/>
              <a:buAutoNum type="arabicPeriod"/>
            </a:pPr>
            <a:r>
              <a:rPr lang="en-US" sz="1600" dirty="0" smtClean="0"/>
              <a:t>The Escenic.xml file transformed to </a:t>
            </a:r>
            <a:r>
              <a:rPr lang="en-US" sz="1600" dirty="0" err="1" smtClean="0"/>
              <a:t>iAtom</a:t>
            </a:r>
            <a:r>
              <a:rPr lang="en-US" sz="1600" dirty="0" smtClean="0"/>
              <a:t> format for AP, RSS for AP Mobile, NITF format for Acquire</a:t>
            </a:r>
          </a:p>
          <a:p>
            <a:pPr marL="457200" indent="-457200">
              <a:buFont typeface="+mj-lt"/>
              <a:buAutoNum type="arabicPeriod"/>
            </a:pPr>
            <a:r>
              <a:rPr lang="en-US" sz="1600" dirty="0" smtClean="0"/>
              <a:t>The transformed files copied to respective publication FTP folders and NFS mount FTS server /out directory.</a:t>
            </a:r>
          </a:p>
          <a:p>
            <a:pPr marL="457200" indent="-457200">
              <a:buFont typeface="+mj-lt"/>
              <a:buAutoNum type="arabicPeriod"/>
            </a:pPr>
            <a:r>
              <a:rPr lang="en-US" sz="1600" dirty="0" err="1"/>
              <a:t>PubSys</a:t>
            </a:r>
            <a:r>
              <a:rPr lang="en-US" sz="1600" dirty="0"/>
              <a:t> syndication process executes every 5 </a:t>
            </a:r>
            <a:r>
              <a:rPr lang="en-US" sz="1600" dirty="0" err="1"/>
              <a:t>mins</a:t>
            </a:r>
            <a:r>
              <a:rPr lang="en-US" sz="1600" dirty="0"/>
              <a:t>.</a:t>
            </a:r>
          </a:p>
          <a:p>
            <a:pPr marL="457200" indent="-457200">
              <a:buFont typeface="+mj-lt"/>
              <a:buAutoNum type="arabicPeriod"/>
            </a:pPr>
            <a:r>
              <a:rPr lang="en-US" sz="1600" dirty="0"/>
              <a:t>The feed files </a:t>
            </a:r>
            <a:r>
              <a:rPr lang="en-US" sz="1600" dirty="0" smtClean="0"/>
              <a:t>(modified in last 2 hours for AP &amp; stories in mi/</a:t>
            </a:r>
            <a:r>
              <a:rPr lang="en-US" sz="1600" dirty="0" err="1" smtClean="0"/>
              <a:t>rss</a:t>
            </a:r>
            <a:r>
              <a:rPr lang="en-US" sz="1600" dirty="0" smtClean="0"/>
              <a:t>/</a:t>
            </a:r>
            <a:r>
              <a:rPr lang="en-US" sz="1600" dirty="0" err="1" smtClean="0"/>
              <a:t>ap_mobile</a:t>
            </a:r>
            <a:r>
              <a:rPr lang="en-US" sz="1600" dirty="0" smtClean="0"/>
              <a:t> </a:t>
            </a:r>
            <a:r>
              <a:rPr lang="en-US" sz="1600" dirty="0" err="1" smtClean="0"/>
              <a:t>dir</a:t>
            </a:r>
            <a:r>
              <a:rPr lang="en-US" sz="1600" dirty="0" smtClean="0"/>
              <a:t> copied for AP Mobile) placed </a:t>
            </a:r>
            <a:r>
              <a:rPr lang="en-US" sz="1600" dirty="0"/>
              <a:t>in respective directory is </a:t>
            </a:r>
            <a:r>
              <a:rPr lang="en-US" sz="1600" dirty="0" smtClean="0"/>
              <a:t>picked </a:t>
            </a:r>
            <a:r>
              <a:rPr lang="en-US" sz="1600" dirty="0"/>
              <a:t>up by AP using an FTP </a:t>
            </a:r>
            <a:r>
              <a:rPr lang="en-US" sz="1600" dirty="0" smtClean="0"/>
              <a:t>Pull.</a:t>
            </a:r>
            <a:endParaRPr lang="en-US" sz="1600" dirty="0"/>
          </a:p>
          <a:p>
            <a:pPr marL="457200" indent="-457200">
              <a:buFont typeface="+mj-lt"/>
              <a:buAutoNum type="arabicPeriod"/>
            </a:pPr>
            <a:r>
              <a:rPr lang="en-US" sz="1600" dirty="0"/>
              <a:t>Uses FTP to send files from the ../acquire/in directory to a server defined by Acquire</a:t>
            </a:r>
            <a:r>
              <a:rPr lang="en-US" sz="1600" dirty="0" smtClean="0"/>
              <a:t>.</a:t>
            </a:r>
            <a:endParaRPr lang="en-US" sz="1600" dirty="0"/>
          </a:p>
        </p:txBody>
      </p:sp>
      <p:pic>
        <p:nvPicPr>
          <p:cNvPr id="4" name="Picture 3"/>
          <p:cNvPicPr>
            <a:picLocks noChangeAspect="1"/>
          </p:cNvPicPr>
          <p:nvPr/>
        </p:nvPicPr>
        <p:blipFill>
          <a:blip r:embed="rId2"/>
          <a:stretch>
            <a:fillRect/>
          </a:stretch>
        </p:blipFill>
        <p:spPr>
          <a:xfrm>
            <a:off x="667654" y="829012"/>
            <a:ext cx="8005799" cy="3356624"/>
          </a:xfrm>
          <a:prstGeom prst="rect">
            <a:avLst/>
          </a:prstGeom>
        </p:spPr>
      </p:pic>
      <p:sp>
        <p:nvSpPr>
          <p:cNvPr id="8" name="Oval 7"/>
          <p:cNvSpPr/>
          <p:nvPr/>
        </p:nvSpPr>
        <p:spPr>
          <a:xfrm>
            <a:off x="1533080" y="3258458"/>
            <a:ext cx="290277" cy="275771"/>
          </a:xfrm>
          <a:prstGeom prst="ellipse">
            <a:avLst/>
          </a:prstGeom>
          <a:solidFill>
            <a:schemeClr val="accent5"/>
          </a:solidFill>
          <a:ln w="38100" cmpd="thinThick">
            <a:solidFill>
              <a:schemeClr val="bg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smtClean="0">
                <a:latin typeface="Calibri" pitchFamily="34" charset="0"/>
              </a:rPr>
              <a:t>1</a:t>
            </a:r>
            <a:endParaRPr lang="en-IN" sz="1400" dirty="0">
              <a:latin typeface="Calibri" pitchFamily="34" charset="0"/>
            </a:endParaRPr>
          </a:p>
        </p:txBody>
      </p:sp>
      <p:sp>
        <p:nvSpPr>
          <p:cNvPr id="10" name="Oval 9"/>
          <p:cNvSpPr/>
          <p:nvPr/>
        </p:nvSpPr>
        <p:spPr>
          <a:xfrm>
            <a:off x="2676080" y="3271158"/>
            <a:ext cx="290277" cy="275771"/>
          </a:xfrm>
          <a:prstGeom prst="ellipse">
            <a:avLst/>
          </a:prstGeom>
          <a:solidFill>
            <a:schemeClr val="accent5"/>
          </a:solidFill>
          <a:ln w="38100" cmpd="thinThick">
            <a:solidFill>
              <a:schemeClr val="bg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smtClean="0">
                <a:latin typeface="Calibri" pitchFamily="34" charset="0"/>
              </a:rPr>
              <a:t>2</a:t>
            </a:r>
            <a:endParaRPr lang="en-IN" sz="1400" dirty="0">
              <a:latin typeface="Calibri" pitchFamily="34" charset="0"/>
            </a:endParaRPr>
          </a:p>
        </p:txBody>
      </p:sp>
      <p:sp>
        <p:nvSpPr>
          <p:cNvPr id="12" name="Oval 11"/>
          <p:cNvSpPr/>
          <p:nvPr/>
        </p:nvSpPr>
        <p:spPr>
          <a:xfrm>
            <a:off x="5381180" y="1535527"/>
            <a:ext cx="290277" cy="275771"/>
          </a:xfrm>
          <a:prstGeom prst="ellipse">
            <a:avLst/>
          </a:prstGeom>
          <a:solidFill>
            <a:schemeClr val="accent5"/>
          </a:solidFill>
          <a:ln w="38100" cmpd="thinThick">
            <a:solidFill>
              <a:schemeClr val="bg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smtClean="0">
                <a:latin typeface="Calibri" pitchFamily="34" charset="0"/>
              </a:rPr>
              <a:t>3</a:t>
            </a:r>
            <a:endParaRPr lang="en-IN" sz="1400" dirty="0">
              <a:latin typeface="Calibri" pitchFamily="34" charset="0"/>
            </a:endParaRPr>
          </a:p>
        </p:txBody>
      </p:sp>
      <p:sp>
        <p:nvSpPr>
          <p:cNvPr id="13" name="Oval 12"/>
          <p:cNvSpPr/>
          <p:nvPr/>
        </p:nvSpPr>
        <p:spPr>
          <a:xfrm>
            <a:off x="7362380" y="1875706"/>
            <a:ext cx="290277" cy="275771"/>
          </a:xfrm>
          <a:prstGeom prst="ellipse">
            <a:avLst/>
          </a:prstGeom>
          <a:solidFill>
            <a:schemeClr val="accent5"/>
          </a:solidFill>
          <a:ln w="38100" cmpd="thinThick">
            <a:solidFill>
              <a:schemeClr val="bg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smtClean="0">
                <a:latin typeface="Calibri" pitchFamily="34" charset="0"/>
              </a:rPr>
              <a:t>4</a:t>
            </a:r>
            <a:endParaRPr lang="en-IN" sz="1400" dirty="0">
              <a:latin typeface="Calibri" pitchFamily="34" charset="0"/>
            </a:endParaRPr>
          </a:p>
        </p:txBody>
      </p:sp>
      <p:sp>
        <p:nvSpPr>
          <p:cNvPr id="14" name="Oval 13"/>
          <p:cNvSpPr/>
          <p:nvPr/>
        </p:nvSpPr>
        <p:spPr>
          <a:xfrm>
            <a:off x="7217241" y="3072400"/>
            <a:ext cx="290277" cy="275771"/>
          </a:xfrm>
          <a:prstGeom prst="ellipse">
            <a:avLst/>
          </a:prstGeom>
          <a:solidFill>
            <a:schemeClr val="accent5"/>
          </a:solidFill>
          <a:ln w="38100" cmpd="thinThick">
            <a:solidFill>
              <a:schemeClr val="bg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400" dirty="0" smtClean="0">
                <a:latin typeface="Calibri" pitchFamily="34" charset="0"/>
              </a:rPr>
              <a:t>5</a:t>
            </a:r>
            <a:endParaRPr lang="en-IN" sz="1400" dirty="0">
              <a:latin typeface="Calibri" pitchFamily="34" charset="0"/>
            </a:endParaRPr>
          </a:p>
        </p:txBody>
      </p:sp>
    </p:spTree>
    <p:extLst>
      <p:ext uri="{BB962C8B-B14F-4D97-AF65-F5344CB8AC3E}">
        <p14:creationId xmlns:p14="http://schemas.microsoft.com/office/powerpoint/2010/main" val="23567109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ontent S	haring Requirements</a:t>
            </a:r>
            <a:endParaRPr lang="en-US" dirty="0"/>
          </a:p>
        </p:txBody>
      </p:sp>
      <p:sp>
        <p:nvSpPr>
          <p:cNvPr id="3" name="Content Placeholder 2"/>
          <p:cNvSpPr>
            <a:spLocks noGrp="1"/>
          </p:cNvSpPr>
          <p:nvPr>
            <p:ph idx="1"/>
          </p:nvPr>
        </p:nvSpPr>
        <p:spPr>
          <a:xfrm>
            <a:off x="450761" y="913141"/>
            <a:ext cx="8326192" cy="5603569"/>
          </a:xfrm>
        </p:spPr>
        <p:txBody>
          <a:bodyPr>
            <a:normAutofit/>
          </a:bodyPr>
          <a:lstStyle/>
          <a:p>
            <a:pPr marL="0" indent="0">
              <a:buNone/>
            </a:pPr>
            <a:r>
              <a:rPr lang="en-US" dirty="0" smtClean="0"/>
              <a:t> </a:t>
            </a:r>
            <a:r>
              <a:rPr lang="en-US" sz="2200" b="1" dirty="0">
                <a:latin typeface="Calibri" panose="020F0502020204030204" pitchFamily="34" charset="0"/>
              </a:rPr>
              <a:t>Associate Press:</a:t>
            </a:r>
          </a:p>
          <a:p>
            <a:r>
              <a:rPr lang="en-US" sz="2200" dirty="0" smtClean="0">
                <a:latin typeface="Calibri" panose="020F0502020204030204" pitchFamily="34" charset="0"/>
              </a:rPr>
              <a:t> Full text feeds in an </a:t>
            </a:r>
            <a:r>
              <a:rPr lang="en-US" sz="2200" dirty="0" err="1" smtClean="0">
                <a:latin typeface="Calibri" panose="020F0502020204030204" pitchFamily="34" charset="0"/>
              </a:rPr>
              <a:t>iAtom</a:t>
            </a:r>
            <a:r>
              <a:rPr lang="en-US" sz="2200" dirty="0" smtClean="0">
                <a:latin typeface="Calibri" panose="020F0502020204030204" pitchFamily="34" charset="0"/>
              </a:rPr>
              <a:t> format </a:t>
            </a:r>
          </a:p>
          <a:p>
            <a:r>
              <a:rPr lang="en-US" sz="2200" dirty="0" smtClean="0">
                <a:latin typeface="Calibri" panose="020F0502020204030204" pitchFamily="34" charset="0"/>
              </a:rPr>
              <a:t> No images and no associated stories, it has an image link. </a:t>
            </a:r>
          </a:p>
          <a:p>
            <a:r>
              <a:rPr lang="en-US" sz="2200" dirty="0" smtClean="0">
                <a:latin typeface="Calibri" panose="020F0502020204030204" pitchFamily="34" charset="0"/>
              </a:rPr>
              <a:t> Feed file is  transferred to AP via an FTP pull</a:t>
            </a:r>
          </a:p>
          <a:p>
            <a:pPr marL="0" indent="0">
              <a:buNone/>
            </a:pPr>
            <a:r>
              <a:rPr lang="en-US" sz="2200" dirty="0" smtClean="0">
                <a:latin typeface="Calibri" panose="020F0502020204030204" pitchFamily="34" charset="0"/>
              </a:rPr>
              <a:t> </a:t>
            </a:r>
            <a:r>
              <a:rPr lang="en-US" sz="2200" b="1" dirty="0" smtClean="0">
                <a:latin typeface="Calibri" panose="020F0502020204030204" pitchFamily="34" charset="0"/>
              </a:rPr>
              <a:t>AP Mobile</a:t>
            </a:r>
            <a:r>
              <a:rPr lang="en-US" sz="2200" dirty="0" smtClean="0">
                <a:latin typeface="Calibri" panose="020F0502020204030204" pitchFamily="34" charset="0"/>
              </a:rPr>
              <a:t>:</a:t>
            </a:r>
          </a:p>
          <a:p>
            <a:r>
              <a:rPr lang="en-US" sz="2200" dirty="0" smtClean="0">
                <a:latin typeface="Calibri" panose="020F0502020204030204" pitchFamily="34" charset="0"/>
              </a:rPr>
              <a:t>Truncated text with link to article in RSS 2.0 format </a:t>
            </a:r>
          </a:p>
          <a:p>
            <a:r>
              <a:rPr lang="en-US" sz="2200" dirty="0" smtClean="0">
                <a:latin typeface="Calibri" panose="020F0502020204030204" pitchFamily="34" charset="0"/>
              </a:rPr>
              <a:t>First 300 characters of the Lead text copied.</a:t>
            </a:r>
          </a:p>
          <a:p>
            <a:r>
              <a:rPr lang="en-US" sz="2200" dirty="0" smtClean="0">
                <a:latin typeface="Calibri" panose="020F0502020204030204" pitchFamily="34" charset="0"/>
              </a:rPr>
              <a:t>Include the first associated image, but no associated stories or links </a:t>
            </a:r>
          </a:p>
          <a:p>
            <a:r>
              <a:rPr lang="en-US" sz="2200" dirty="0" smtClean="0">
                <a:latin typeface="Calibri" panose="020F0502020204030204" pitchFamily="34" charset="0"/>
              </a:rPr>
              <a:t>Feed file is transferred to AP Mobile via an FTP pull</a:t>
            </a:r>
          </a:p>
          <a:p>
            <a:pPr marL="0" indent="0">
              <a:buNone/>
            </a:pPr>
            <a:r>
              <a:rPr lang="en-US" sz="2200" b="1" dirty="0" smtClean="0">
                <a:latin typeface="Calibri" panose="020F0502020204030204" pitchFamily="34" charset="0"/>
              </a:rPr>
              <a:t>Acquire Media</a:t>
            </a:r>
            <a:r>
              <a:rPr lang="en-US" sz="2200" dirty="0" smtClean="0">
                <a:latin typeface="Calibri" panose="020F0502020204030204" pitchFamily="34" charset="0"/>
              </a:rPr>
              <a:t>:</a:t>
            </a:r>
          </a:p>
          <a:p>
            <a:r>
              <a:rPr lang="en-US" sz="2200" dirty="0" smtClean="0">
                <a:latin typeface="Calibri" panose="020F0502020204030204" pitchFamily="34" charset="0"/>
              </a:rPr>
              <a:t> Full text feeds in NITF 3.2 format </a:t>
            </a:r>
          </a:p>
          <a:p>
            <a:r>
              <a:rPr lang="en-US" sz="2200" dirty="0" smtClean="0">
                <a:latin typeface="Calibri" panose="020F0502020204030204" pitchFamily="34" charset="0"/>
              </a:rPr>
              <a:t> No images and no associated stories</a:t>
            </a:r>
          </a:p>
          <a:p>
            <a:r>
              <a:rPr lang="en-US" sz="2200" dirty="0" smtClean="0">
                <a:latin typeface="Calibri" panose="020F0502020204030204" pitchFamily="34" charset="0"/>
              </a:rPr>
              <a:t> Individual files are transferred to Acquire via an FTP push</a:t>
            </a:r>
            <a:endParaRPr lang="en-US" sz="2200" dirty="0">
              <a:latin typeface="Calibri" panose="020F0502020204030204" pitchFamily="34" charset="0"/>
            </a:endParaRPr>
          </a:p>
        </p:txBody>
      </p:sp>
    </p:spTree>
    <p:extLst>
      <p:ext uri="{BB962C8B-B14F-4D97-AF65-F5344CB8AC3E}">
        <p14:creationId xmlns:p14="http://schemas.microsoft.com/office/powerpoint/2010/main" val="3177025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543"/>
            <a:ext cx="8229600" cy="523220"/>
          </a:xfrm>
        </p:spPr>
        <p:txBody>
          <a:bodyPr/>
          <a:lstStyle/>
          <a:p>
            <a:r>
              <a:rPr lang="en-US" sz="2800" dirty="0" err="1">
                <a:latin typeface="Calibri" panose="020F0502020204030204" pitchFamily="34" charset="0"/>
              </a:rPr>
              <a:t>Escenic</a:t>
            </a:r>
            <a:r>
              <a:rPr lang="en-US" sz="2800" dirty="0">
                <a:latin typeface="Calibri" panose="020F0502020204030204" pitchFamily="34" charset="0"/>
              </a:rPr>
              <a:t> Export Configuration for Content Sharing</a:t>
            </a:r>
          </a:p>
        </p:txBody>
      </p:sp>
      <p:sp>
        <p:nvSpPr>
          <p:cNvPr id="3" name="Content Placeholder 2"/>
          <p:cNvSpPr>
            <a:spLocks noGrp="1"/>
          </p:cNvSpPr>
          <p:nvPr>
            <p:ph idx="1"/>
          </p:nvPr>
        </p:nvSpPr>
        <p:spPr>
          <a:xfrm>
            <a:off x="347730" y="926021"/>
            <a:ext cx="8467859" cy="5436142"/>
          </a:xfrm>
        </p:spPr>
        <p:txBody>
          <a:bodyPr>
            <a:normAutofit lnSpcReduction="10000"/>
          </a:bodyPr>
          <a:lstStyle/>
          <a:p>
            <a:pPr marL="0" indent="0">
              <a:buNone/>
            </a:pPr>
            <a:r>
              <a:rPr lang="en-US" sz="1800" dirty="0" err="1" smtClean="0">
                <a:latin typeface="Calibri" panose="020F0502020204030204" pitchFamily="34" charset="0"/>
              </a:rPr>
              <a:t>Escenic</a:t>
            </a:r>
            <a:r>
              <a:rPr lang="en-US" sz="1800" dirty="0" smtClean="0">
                <a:latin typeface="Calibri" panose="020F0502020204030204" pitchFamily="34" charset="0"/>
              </a:rPr>
              <a:t> </a:t>
            </a:r>
            <a:r>
              <a:rPr lang="en-US" sz="1800" dirty="0">
                <a:latin typeface="Calibri" panose="020F0502020204030204" pitchFamily="34" charset="0"/>
              </a:rPr>
              <a:t>export service is </a:t>
            </a:r>
            <a:r>
              <a:rPr lang="en-US" sz="1800" dirty="0" smtClean="0">
                <a:latin typeface="Calibri" panose="020F0502020204030204" pitchFamily="34" charset="0"/>
              </a:rPr>
              <a:t>used for content sharing; </a:t>
            </a:r>
            <a:r>
              <a:rPr lang="en-US" sz="1800" dirty="0">
                <a:latin typeface="Calibri" panose="020F0502020204030204" pitchFamily="34" charset="0"/>
              </a:rPr>
              <a:t>the export configuration can be viewed in </a:t>
            </a:r>
            <a:r>
              <a:rPr lang="en-US" sz="1800" dirty="0" err="1">
                <a:latin typeface="Calibri" panose="020F0502020204030204" pitchFamily="34" charset="0"/>
              </a:rPr>
              <a:t>escenic</a:t>
            </a:r>
            <a:r>
              <a:rPr lang="en-US" sz="1800" dirty="0">
                <a:latin typeface="Calibri" panose="020F0502020204030204" pitchFamily="34" charset="0"/>
              </a:rPr>
              <a:t>-admin.</a:t>
            </a:r>
          </a:p>
          <a:p>
            <a:r>
              <a:rPr lang="en-US" sz="1800" dirty="0" smtClean="0">
                <a:latin typeface="Calibri" panose="020F0502020204030204" pitchFamily="34" charset="0"/>
              </a:rPr>
              <a:t>/nm/local/</a:t>
            </a:r>
            <a:r>
              <a:rPr lang="en-US" sz="1800" dirty="0" err="1" smtClean="0">
                <a:latin typeface="Calibri" panose="020F0502020204030204" pitchFamily="34" charset="0"/>
              </a:rPr>
              <a:t>etc</a:t>
            </a:r>
            <a:r>
              <a:rPr lang="en-US" sz="1800" dirty="0" smtClean="0">
                <a:latin typeface="Calibri" panose="020F0502020204030204" pitchFamily="34" charset="0"/>
              </a:rPr>
              <a:t>/</a:t>
            </a:r>
            <a:r>
              <a:rPr lang="en-US" sz="1800" dirty="0" err="1" smtClean="0">
                <a:latin typeface="Calibri" panose="020F0502020204030204" pitchFamily="34" charset="0"/>
              </a:rPr>
              <a:t>escenic</a:t>
            </a:r>
            <a:r>
              <a:rPr lang="en-US" sz="1800" dirty="0" smtClean="0">
                <a:latin typeface="Calibri" panose="020F0502020204030204" pitchFamily="34" charset="0"/>
              </a:rPr>
              <a:t>/engine/common/com/</a:t>
            </a:r>
            <a:r>
              <a:rPr lang="en-US" sz="1800" dirty="0" err="1" smtClean="0">
                <a:latin typeface="Calibri" panose="020F0502020204030204" pitchFamily="34" charset="0"/>
              </a:rPr>
              <a:t>escenic</a:t>
            </a:r>
            <a:r>
              <a:rPr lang="en-US" sz="1800" dirty="0" smtClean="0">
                <a:latin typeface="Calibri" panose="020F0502020204030204" pitchFamily="34" charset="0"/>
              </a:rPr>
              <a:t>/syndication/xml path contains,</a:t>
            </a:r>
          </a:p>
          <a:p>
            <a:pPr lvl="1"/>
            <a:r>
              <a:rPr lang="en-US" sz="1400" dirty="0" err="1" smtClean="0">
                <a:latin typeface="Calibri" panose="020F0502020204030204" pitchFamily="34" charset="0"/>
              </a:rPr>
              <a:t>ExportManager.properties</a:t>
            </a:r>
            <a:r>
              <a:rPr lang="en-US" sz="1400" dirty="0" smtClean="0">
                <a:latin typeface="Calibri" panose="020F0502020204030204" pitchFamily="34" charset="0"/>
              </a:rPr>
              <a:t> </a:t>
            </a:r>
            <a:r>
              <a:rPr lang="en-US" sz="1400" dirty="0">
                <a:latin typeface="Calibri" panose="020F0502020204030204" pitchFamily="34" charset="0"/>
              </a:rPr>
              <a:t>that defines the configuration to be used for AP, AP </a:t>
            </a:r>
            <a:r>
              <a:rPr lang="en-US" sz="1400" dirty="0" smtClean="0">
                <a:latin typeface="Calibri" panose="020F0502020204030204" pitchFamily="34" charset="0"/>
              </a:rPr>
              <a:t>Mobile and </a:t>
            </a:r>
            <a:r>
              <a:rPr lang="en-US" sz="1400" dirty="0">
                <a:latin typeface="Calibri" panose="020F0502020204030204" pitchFamily="34" charset="0"/>
              </a:rPr>
              <a:t>Acquire </a:t>
            </a:r>
            <a:endParaRPr lang="en-US" sz="1400" dirty="0" smtClean="0">
              <a:latin typeface="Calibri" panose="020F0502020204030204" pitchFamily="34" charset="0"/>
            </a:endParaRPr>
          </a:p>
          <a:p>
            <a:pPr lvl="1"/>
            <a:r>
              <a:rPr lang="en-US" sz="1400" dirty="0" err="1" smtClean="0">
                <a:latin typeface="Calibri" panose="020F0502020204030204" pitchFamily="34" charset="0"/>
              </a:rPr>
              <a:t>ApExportConfiguration.properties</a:t>
            </a:r>
            <a:r>
              <a:rPr lang="en-US" sz="1400" dirty="0">
                <a:latin typeface="Calibri" panose="020F0502020204030204" pitchFamily="34" charset="0"/>
              </a:rPr>
              <a:t>, </a:t>
            </a:r>
            <a:r>
              <a:rPr lang="en-US" sz="1400" dirty="0" err="1">
                <a:latin typeface="Calibri" panose="020F0502020204030204" pitchFamily="34" charset="0"/>
              </a:rPr>
              <a:t>ApMobileExportConfiguration.properties</a:t>
            </a:r>
            <a:r>
              <a:rPr lang="en-US" sz="1400" dirty="0">
                <a:latin typeface="Calibri" panose="020F0502020204030204" pitchFamily="34" charset="0"/>
              </a:rPr>
              <a:t>, and </a:t>
            </a:r>
            <a:r>
              <a:rPr lang="en-US" sz="1400" dirty="0" err="1">
                <a:latin typeface="Calibri" panose="020F0502020204030204" pitchFamily="34" charset="0"/>
              </a:rPr>
              <a:t>AcquireExportConfiguration.properties</a:t>
            </a:r>
            <a:r>
              <a:rPr lang="en-US" sz="1400" dirty="0">
                <a:latin typeface="Calibri" panose="020F0502020204030204" pitchFamily="34" charset="0"/>
              </a:rPr>
              <a:t> </a:t>
            </a:r>
            <a:r>
              <a:rPr lang="en-US" sz="1400" dirty="0" smtClean="0">
                <a:latin typeface="Calibri" panose="020F0502020204030204" pitchFamily="34" charset="0"/>
              </a:rPr>
              <a:t>defines </a:t>
            </a:r>
            <a:r>
              <a:rPr lang="en-US" sz="1400" dirty="0">
                <a:latin typeface="Calibri" panose="020F0502020204030204" pitchFamily="34" charset="0"/>
              </a:rPr>
              <a:t>the writer, transform, and filters properties to be used and which publications to syndicate to using the Homepage section id of the publication (</a:t>
            </a:r>
            <a:r>
              <a:rPr lang="en-US" sz="1400" dirty="0" err="1">
                <a:latin typeface="Calibri" panose="020F0502020204030204" pitchFamily="34" charset="0"/>
              </a:rPr>
              <a:t>sectionsById</a:t>
            </a:r>
            <a:r>
              <a:rPr lang="en-US" sz="1400" dirty="0">
                <a:latin typeface="Calibri" panose="020F0502020204030204" pitchFamily="34" charset="0"/>
              </a:rPr>
              <a:t> property) </a:t>
            </a:r>
            <a:endParaRPr lang="en-US" sz="1400" dirty="0" smtClean="0">
              <a:latin typeface="Calibri" panose="020F0502020204030204" pitchFamily="34" charset="0"/>
            </a:endParaRPr>
          </a:p>
          <a:p>
            <a:pPr lvl="1"/>
            <a:r>
              <a:rPr lang="en-US" sz="1400" dirty="0" smtClean="0">
                <a:latin typeface="Calibri" panose="020F0502020204030204" pitchFamily="34" charset="0"/>
              </a:rPr>
              <a:t>Directories </a:t>
            </a:r>
            <a:r>
              <a:rPr lang="en-US" sz="1400" dirty="0">
                <a:latin typeface="Calibri" panose="020F0502020204030204" pitchFamily="34" charset="0"/>
              </a:rPr>
              <a:t>transformers, writers, and filters contain properties files that define the Java classes to be used </a:t>
            </a:r>
            <a:endParaRPr lang="en-US" sz="1400" dirty="0" smtClean="0">
              <a:latin typeface="Calibri" panose="020F0502020204030204" pitchFamily="34" charset="0"/>
            </a:endParaRPr>
          </a:p>
          <a:p>
            <a:r>
              <a:rPr lang="en-US" sz="1800" dirty="0" smtClean="0">
                <a:latin typeface="Calibri" panose="020F0502020204030204" pitchFamily="34" charset="0"/>
              </a:rPr>
              <a:t>Transformers</a:t>
            </a:r>
            <a:r>
              <a:rPr lang="en-US" sz="1800" dirty="0">
                <a:latin typeface="Calibri" panose="020F0502020204030204" pitchFamily="34" charset="0"/>
              </a:rPr>
              <a:t>: </a:t>
            </a:r>
            <a:r>
              <a:rPr lang="en-US" sz="1800" dirty="0" err="1" smtClean="0">
                <a:latin typeface="Calibri" panose="020F0502020204030204" pitchFamily="34" charset="0"/>
              </a:rPr>
              <a:t>ApExportTransformer</a:t>
            </a:r>
            <a:r>
              <a:rPr lang="en-US" sz="1800" dirty="0">
                <a:latin typeface="Calibri" panose="020F0502020204030204" pitchFamily="34" charset="0"/>
              </a:rPr>
              <a:t>, </a:t>
            </a:r>
            <a:r>
              <a:rPr lang="en-US" sz="1800" dirty="0" err="1">
                <a:latin typeface="Calibri" panose="020F0502020204030204" pitchFamily="34" charset="0"/>
              </a:rPr>
              <a:t>ApMobileExportTransformer</a:t>
            </a:r>
            <a:r>
              <a:rPr lang="en-US" sz="1800" dirty="0">
                <a:latin typeface="Calibri" panose="020F0502020204030204" pitchFamily="34" charset="0"/>
              </a:rPr>
              <a:t>, </a:t>
            </a:r>
            <a:r>
              <a:rPr lang="en-US" sz="1800" dirty="0" smtClean="0">
                <a:latin typeface="Calibri" panose="020F0502020204030204" pitchFamily="34" charset="0"/>
              </a:rPr>
              <a:t>&amp; </a:t>
            </a:r>
            <a:r>
              <a:rPr lang="en-US" sz="1800" dirty="0" err="1" smtClean="0">
                <a:latin typeface="Calibri" panose="020F0502020204030204" pitchFamily="34" charset="0"/>
              </a:rPr>
              <a:t>AcquireExportTransformer</a:t>
            </a:r>
            <a:r>
              <a:rPr lang="en-US" sz="1800" dirty="0" smtClean="0">
                <a:latin typeface="Calibri" panose="020F0502020204030204" pitchFamily="34" charset="0"/>
              </a:rPr>
              <a:t> classes inside ..</a:t>
            </a:r>
            <a:r>
              <a:rPr lang="en-US" sz="1800" dirty="0" err="1" smtClean="0">
                <a:latin typeface="Calibri" panose="020F0502020204030204" pitchFamily="34" charset="0"/>
              </a:rPr>
              <a:t>syndication.transformer</a:t>
            </a:r>
            <a:r>
              <a:rPr lang="en-US" sz="1800" dirty="0" smtClean="0">
                <a:latin typeface="Calibri" panose="020F0502020204030204" pitchFamily="34" charset="0"/>
              </a:rPr>
              <a:t> package. </a:t>
            </a:r>
          </a:p>
          <a:p>
            <a:r>
              <a:rPr lang="en-US" sz="1800" dirty="0" err="1" smtClean="0">
                <a:latin typeface="Calibri" panose="020F0502020204030204" pitchFamily="34" charset="0"/>
              </a:rPr>
              <a:t>TransformProcessor</a:t>
            </a:r>
            <a:r>
              <a:rPr lang="en-US" sz="1800" dirty="0" smtClean="0">
                <a:latin typeface="Calibri" panose="020F0502020204030204" pitchFamily="34" charset="0"/>
              </a:rPr>
              <a:t>: </a:t>
            </a:r>
            <a:r>
              <a:rPr lang="en-US" sz="1800" dirty="0" err="1" smtClean="0">
                <a:latin typeface="Calibri" panose="020F0502020204030204" pitchFamily="34" charset="0"/>
              </a:rPr>
              <a:t>ApTransformProcesor</a:t>
            </a:r>
            <a:r>
              <a:rPr lang="en-US" sz="1800" dirty="0" smtClean="0">
                <a:latin typeface="Calibri" panose="020F0502020204030204" pitchFamily="34" charset="0"/>
              </a:rPr>
              <a:t>, </a:t>
            </a:r>
            <a:r>
              <a:rPr lang="en-US" sz="1800" dirty="0" err="1" smtClean="0">
                <a:latin typeface="Calibri" panose="020F0502020204030204" pitchFamily="34" charset="0"/>
              </a:rPr>
              <a:t>ApMobileTransformProcessor</a:t>
            </a:r>
            <a:r>
              <a:rPr lang="en-US" sz="1800" dirty="0" smtClean="0">
                <a:latin typeface="Calibri" panose="020F0502020204030204" pitchFamily="34" charset="0"/>
              </a:rPr>
              <a:t> </a:t>
            </a:r>
            <a:r>
              <a:rPr lang="en-US" sz="1800" dirty="0">
                <a:latin typeface="Calibri" panose="020F0502020204030204" pitchFamily="34" charset="0"/>
              </a:rPr>
              <a:t>&amp; </a:t>
            </a:r>
            <a:r>
              <a:rPr lang="en-US" sz="1800" dirty="0" err="1" smtClean="0">
                <a:latin typeface="Calibri" panose="020F0502020204030204" pitchFamily="34" charset="0"/>
              </a:rPr>
              <a:t>AcquireTransformProcessor</a:t>
            </a:r>
            <a:r>
              <a:rPr lang="en-US" sz="1800" dirty="0" smtClean="0">
                <a:latin typeface="Calibri" panose="020F0502020204030204" pitchFamily="34" charset="0"/>
              </a:rPr>
              <a:t> </a:t>
            </a:r>
            <a:r>
              <a:rPr lang="en-US" sz="1800" dirty="0">
                <a:latin typeface="Calibri" panose="020F0502020204030204" pitchFamily="34" charset="0"/>
              </a:rPr>
              <a:t>classes inside ..</a:t>
            </a:r>
            <a:r>
              <a:rPr lang="en-US" sz="1800" dirty="0" err="1">
                <a:latin typeface="Calibri" panose="020F0502020204030204" pitchFamily="34" charset="0"/>
              </a:rPr>
              <a:t>syndication.transformer</a:t>
            </a:r>
            <a:r>
              <a:rPr lang="en-US" sz="1800" dirty="0">
                <a:latin typeface="Calibri" panose="020F0502020204030204" pitchFamily="34" charset="0"/>
              </a:rPr>
              <a:t> </a:t>
            </a:r>
            <a:r>
              <a:rPr lang="en-US" sz="1800" dirty="0" smtClean="0">
                <a:latin typeface="Calibri" panose="020F0502020204030204" pitchFamily="34" charset="0"/>
              </a:rPr>
              <a:t>package used for creating the XML documents with Tags (not with XSLT). </a:t>
            </a:r>
          </a:p>
          <a:p>
            <a:r>
              <a:rPr lang="en-US" sz="1800" dirty="0" smtClean="0">
                <a:latin typeface="Calibri" panose="020F0502020204030204" pitchFamily="34" charset="0"/>
              </a:rPr>
              <a:t>Writers</a:t>
            </a:r>
            <a:r>
              <a:rPr lang="en-US" sz="1800" dirty="0">
                <a:latin typeface="Calibri" panose="020F0502020204030204" pitchFamily="34" charset="0"/>
              </a:rPr>
              <a:t>: </a:t>
            </a:r>
            <a:r>
              <a:rPr lang="en-US" sz="1800" dirty="0" err="1" smtClean="0">
                <a:latin typeface="Calibri" panose="020F0502020204030204" pitchFamily="34" charset="0"/>
              </a:rPr>
              <a:t>ApFileWriter</a:t>
            </a:r>
            <a:r>
              <a:rPr lang="en-US" sz="1800" dirty="0">
                <a:latin typeface="Calibri" panose="020F0502020204030204" pitchFamily="34" charset="0"/>
              </a:rPr>
              <a:t>, </a:t>
            </a:r>
            <a:r>
              <a:rPr lang="en-US" sz="1800" dirty="0" err="1">
                <a:latin typeface="Calibri" panose="020F0502020204030204" pitchFamily="34" charset="0"/>
              </a:rPr>
              <a:t>ApMobileFileWriter</a:t>
            </a:r>
            <a:r>
              <a:rPr lang="en-US" sz="1800" dirty="0">
                <a:latin typeface="Calibri" panose="020F0502020204030204" pitchFamily="34" charset="0"/>
              </a:rPr>
              <a:t>, </a:t>
            </a:r>
            <a:r>
              <a:rPr lang="en-US" sz="1800" dirty="0" smtClean="0">
                <a:latin typeface="Calibri" panose="020F0502020204030204" pitchFamily="34" charset="0"/>
              </a:rPr>
              <a:t>&amp; </a:t>
            </a:r>
            <a:r>
              <a:rPr lang="en-US" sz="1800" dirty="0" err="1" smtClean="0">
                <a:latin typeface="Calibri" panose="020F0502020204030204" pitchFamily="34" charset="0"/>
              </a:rPr>
              <a:t>AcquireFileWriter</a:t>
            </a:r>
            <a:r>
              <a:rPr lang="en-US" sz="1800" dirty="0" smtClean="0">
                <a:latin typeface="Calibri" panose="020F0502020204030204" pitchFamily="34" charset="0"/>
              </a:rPr>
              <a:t> classes inside ..</a:t>
            </a:r>
            <a:r>
              <a:rPr lang="en-US" sz="1800" dirty="0" err="1" smtClean="0">
                <a:latin typeface="Calibri" panose="020F0502020204030204" pitchFamily="34" charset="0"/>
              </a:rPr>
              <a:t>syndication.writers</a:t>
            </a:r>
            <a:r>
              <a:rPr lang="en-US" sz="1800" dirty="0">
                <a:latin typeface="Calibri" panose="020F0502020204030204" pitchFamily="34" charset="0"/>
              </a:rPr>
              <a:t> </a:t>
            </a:r>
            <a:r>
              <a:rPr lang="en-US" sz="1800" dirty="0" smtClean="0">
                <a:latin typeface="Calibri" panose="020F0502020204030204" pitchFamily="34" charset="0"/>
              </a:rPr>
              <a:t>package. </a:t>
            </a:r>
          </a:p>
          <a:p>
            <a:r>
              <a:rPr lang="en-US" sz="1800" dirty="0" smtClean="0">
                <a:latin typeface="Calibri" panose="020F0502020204030204" pitchFamily="34" charset="0"/>
              </a:rPr>
              <a:t>Filters: </a:t>
            </a:r>
            <a:r>
              <a:rPr lang="en-US" sz="1800" dirty="0" err="1" smtClean="0">
                <a:latin typeface="Calibri" panose="020F0502020204030204" pitchFamily="34" charset="0"/>
              </a:rPr>
              <a:t>ApOutputFilter</a:t>
            </a:r>
            <a:r>
              <a:rPr lang="en-US" sz="1800" dirty="0">
                <a:latin typeface="Calibri" panose="020F0502020204030204" pitchFamily="34" charset="0"/>
              </a:rPr>
              <a:t>, </a:t>
            </a:r>
            <a:r>
              <a:rPr lang="en-US" sz="1800" dirty="0" err="1">
                <a:latin typeface="Calibri" panose="020F0502020204030204" pitchFamily="34" charset="0"/>
              </a:rPr>
              <a:t>ApMobileOutputFilter</a:t>
            </a:r>
            <a:r>
              <a:rPr lang="en-US" sz="1800" dirty="0">
                <a:latin typeface="Calibri" panose="020F0502020204030204" pitchFamily="34" charset="0"/>
              </a:rPr>
              <a:t> </a:t>
            </a:r>
            <a:r>
              <a:rPr lang="en-US" sz="1800" dirty="0" smtClean="0">
                <a:latin typeface="Calibri" panose="020F0502020204030204" pitchFamily="34" charset="0"/>
              </a:rPr>
              <a:t>&amp; </a:t>
            </a:r>
            <a:r>
              <a:rPr lang="en-US" sz="1800" dirty="0" err="1" smtClean="0">
                <a:latin typeface="Calibri" panose="020F0502020204030204" pitchFamily="34" charset="0"/>
              </a:rPr>
              <a:t>AcquireOutputFilter</a:t>
            </a:r>
            <a:r>
              <a:rPr lang="en-US" sz="1800" dirty="0" smtClean="0">
                <a:latin typeface="Calibri" panose="020F0502020204030204" pitchFamily="34" charset="0"/>
              </a:rPr>
              <a:t> </a:t>
            </a:r>
            <a:r>
              <a:rPr lang="en-US" sz="1800" dirty="0">
                <a:latin typeface="Calibri" panose="020F0502020204030204" pitchFamily="34" charset="0"/>
              </a:rPr>
              <a:t>classes inside </a:t>
            </a:r>
            <a:r>
              <a:rPr lang="en-US" sz="1800" dirty="0" smtClean="0">
                <a:latin typeface="Calibri" panose="020F0502020204030204" pitchFamily="34" charset="0"/>
              </a:rPr>
              <a:t>..</a:t>
            </a:r>
            <a:r>
              <a:rPr lang="en-US" sz="1800" dirty="0" err="1" smtClean="0">
                <a:latin typeface="Calibri" panose="020F0502020204030204" pitchFamily="34" charset="0"/>
              </a:rPr>
              <a:t>syndication.filters</a:t>
            </a:r>
            <a:r>
              <a:rPr lang="en-US" sz="1800" dirty="0" smtClean="0">
                <a:latin typeface="Calibri" panose="020F0502020204030204" pitchFamily="34" charset="0"/>
              </a:rPr>
              <a:t> package.</a:t>
            </a:r>
            <a:endParaRPr lang="en-US" sz="1800" dirty="0">
              <a:latin typeface="Calibri" panose="020F0502020204030204" pitchFamily="34" charset="0"/>
            </a:endParaRPr>
          </a:p>
        </p:txBody>
      </p:sp>
    </p:spTree>
    <p:extLst>
      <p:ext uri="{BB962C8B-B14F-4D97-AF65-F5344CB8AC3E}">
        <p14:creationId xmlns:p14="http://schemas.microsoft.com/office/powerpoint/2010/main" val="2616652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6345"/>
            <a:ext cx="8229600" cy="1384995"/>
          </a:xfrm>
        </p:spPr>
        <p:txBody>
          <a:bodyPr/>
          <a:lstStyle/>
          <a:p>
            <a:r>
              <a:rPr lang="en-US" sz="2800" dirty="0" smtClean="0">
                <a:latin typeface="Calibri" panose="020F0502020204030204" pitchFamily="34" charset="0"/>
              </a:rPr>
              <a:t/>
            </a:r>
            <a:br>
              <a:rPr lang="en-US" sz="2800" dirty="0" smtClean="0">
                <a:latin typeface="Calibri" panose="020F0502020204030204" pitchFamily="34" charset="0"/>
              </a:rPr>
            </a:br>
            <a:r>
              <a:rPr lang="en-US" sz="2800" dirty="0" smtClean="0">
                <a:latin typeface="Calibri" panose="020F0502020204030204" pitchFamily="34" charset="0"/>
              </a:rPr>
              <a:t>State </a:t>
            </a:r>
            <a:r>
              <a:rPr lang="en-US" sz="2800" dirty="0">
                <a:latin typeface="Calibri" panose="020F0502020204030204" pitchFamily="34" charset="0"/>
              </a:rPr>
              <a:t>Change Listener for Embargoed Stories</a:t>
            </a:r>
            <a:br>
              <a:rPr lang="en-US" sz="2800" dirty="0">
                <a:latin typeface="Calibri" panose="020F0502020204030204" pitchFamily="34" charset="0"/>
              </a:rPr>
            </a:br>
            <a:endParaRPr lang="en-US" sz="2800" dirty="0">
              <a:latin typeface="Calibri" panose="020F0502020204030204" pitchFamily="34" charset="0"/>
            </a:endParaRPr>
          </a:p>
        </p:txBody>
      </p:sp>
      <p:sp>
        <p:nvSpPr>
          <p:cNvPr id="3" name="Content Placeholder 2"/>
          <p:cNvSpPr>
            <a:spLocks noGrp="1"/>
          </p:cNvSpPr>
          <p:nvPr>
            <p:ph idx="1"/>
          </p:nvPr>
        </p:nvSpPr>
        <p:spPr>
          <a:xfrm>
            <a:off x="457200" y="1016174"/>
            <a:ext cx="8229600" cy="5148260"/>
          </a:xfrm>
        </p:spPr>
        <p:txBody>
          <a:bodyPr>
            <a:normAutofit/>
          </a:bodyPr>
          <a:lstStyle/>
          <a:p>
            <a:r>
              <a:rPr lang="en-US" sz="2000" dirty="0">
                <a:latin typeface="Calibri" panose="020F0502020204030204" pitchFamily="34" charset="0"/>
              </a:rPr>
              <a:t>When a local story has an activate date/time that is later than the current time, </a:t>
            </a:r>
            <a:r>
              <a:rPr lang="en-US" sz="2000" dirty="0" err="1" smtClean="0">
                <a:latin typeface="Calibri" panose="020F0502020204030204" pitchFamily="34" charset="0"/>
              </a:rPr>
              <a:t>StateChangeSyndicationListener</a:t>
            </a:r>
            <a:r>
              <a:rPr lang="en-US" sz="2000" dirty="0" smtClean="0">
                <a:latin typeface="Calibri" panose="020F0502020204030204" pitchFamily="34" charset="0"/>
              </a:rPr>
              <a:t> listener </a:t>
            </a:r>
            <a:r>
              <a:rPr lang="en-US" sz="2000" dirty="0">
                <a:latin typeface="Calibri" panose="020F0502020204030204" pitchFamily="34" charset="0"/>
              </a:rPr>
              <a:t>checks for state change events and when the activate date/time is reached and the story becomes </a:t>
            </a:r>
            <a:r>
              <a:rPr lang="en-US" sz="2000" dirty="0" smtClean="0">
                <a:latin typeface="Calibri" panose="020F0502020204030204" pitchFamily="34" charset="0"/>
              </a:rPr>
              <a:t>Published</a:t>
            </a:r>
            <a:r>
              <a:rPr lang="en-US" sz="2000" dirty="0">
                <a:latin typeface="Calibri" panose="020F0502020204030204" pitchFamily="34" charset="0"/>
              </a:rPr>
              <a:t> </a:t>
            </a:r>
            <a:r>
              <a:rPr lang="en-US" sz="2000" dirty="0" smtClean="0">
                <a:latin typeface="Calibri" panose="020F0502020204030204" pitchFamily="34" charset="0"/>
              </a:rPr>
              <a:t>&amp; </a:t>
            </a:r>
            <a:r>
              <a:rPr lang="en-US" sz="2000" dirty="0">
                <a:latin typeface="Calibri" panose="020F0502020204030204" pitchFamily="34" charset="0"/>
              </a:rPr>
              <a:t>the story is shared. </a:t>
            </a:r>
          </a:p>
          <a:p>
            <a:r>
              <a:rPr lang="en-US" sz="2000" dirty="0">
                <a:latin typeface="Calibri" panose="020F0502020204030204" pitchFamily="34" charset="0"/>
              </a:rPr>
              <a:t>The listener is defined in /nm/local/</a:t>
            </a:r>
            <a:r>
              <a:rPr lang="en-US" sz="2000" dirty="0" err="1">
                <a:latin typeface="Calibri" panose="020F0502020204030204" pitchFamily="34" charset="0"/>
              </a:rPr>
              <a:t>etc</a:t>
            </a:r>
            <a:r>
              <a:rPr lang="en-US" sz="2000" dirty="0">
                <a:latin typeface="Calibri" panose="020F0502020204030204" pitchFamily="34" charset="0"/>
              </a:rPr>
              <a:t>/</a:t>
            </a:r>
            <a:r>
              <a:rPr lang="en-US" sz="2000" dirty="0" err="1">
                <a:latin typeface="Calibri" panose="020F0502020204030204" pitchFamily="34" charset="0"/>
              </a:rPr>
              <a:t>escenic</a:t>
            </a:r>
            <a:r>
              <a:rPr lang="en-US" sz="2000" dirty="0">
                <a:latin typeface="Calibri" panose="020F0502020204030204" pitchFamily="34" charset="0"/>
              </a:rPr>
              <a:t>/engine/common/</a:t>
            </a:r>
            <a:r>
              <a:rPr lang="en-US" sz="2000" dirty="0" err="1">
                <a:latin typeface="Calibri" panose="020F0502020204030204" pitchFamily="34" charset="0"/>
              </a:rPr>
              <a:t>Initial.properties</a:t>
            </a:r>
            <a:endParaRPr lang="en-US" sz="2000" dirty="0">
              <a:latin typeface="Calibri" panose="020F0502020204030204" pitchFamily="34" charset="0"/>
            </a:endParaRPr>
          </a:p>
          <a:p>
            <a:r>
              <a:rPr lang="en-US" sz="2000" dirty="0">
                <a:latin typeface="Calibri" panose="020F0502020204030204" pitchFamily="34" charset="0"/>
              </a:rPr>
              <a:t>/nm/local/</a:t>
            </a:r>
            <a:r>
              <a:rPr lang="en-US" sz="2000" dirty="0" err="1">
                <a:latin typeface="Calibri" panose="020F0502020204030204" pitchFamily="34" charset="0"/>
              </a:rPr>
              <a:t>etc</a:t>
            </a:r>
            <a:r>
              <a:rPr lang="en-US" sz="2000" dirty="0">
                <a:latin typeface="Calibri" panose="020F0502020204030204" pitchFamily="34" charset="0"/>
              </a:rPr>
              <a:t>/</a:t>
            </a:r>
            <a:r>
              <a:rPr lang="en-US" sz="2000" dirty="0" err="1">
                <a:latin typeface="Calibri" panose="020F0502020204030204" pitchFamily="34" charset="0"/>
              </a:rPr>
              <a:t>escenic</a:t>
            </a:r>
            <a:r>
              <a:rPr lang="en-US" sz="2000" dirty="0">
                <a:latin typeface="Calibri" panose="020F0502020204030204" pitchFamily="34" charset="0"/>
              </a:rPr>
              <a:t>/engine/common/com/</a:t>
            </a:r>
            <a:r>
              <a:rPr lang="en-US" sz="2000" dirty="0" err="1">
                <a:latin typeface="Calibri" panose="020F0502020204030204" pitchFamily="34" charset="0"/>
              </a:rPr>
              <a:t>mcclatchyinteractive</a:t>
            </a:r>
            <a:r>
              <a:rPr lang="en-US" sz="2000" dirty="0">
                <a:latin typeface="Calibri" panose="020F0502020204030204" pitchFamily="34" charset="0"/>
              </a:rPr>
              <a:t>/</a:t>
            </a:r>
            <a:r>
              <a:rPr lang="en-US" sz="2000" dirty="0" err="1">
                <a:latin typeface="Calibri" panose="020F0502020204030204" pitchFamily="34" charset="0"/>
              </a:rPr>
              <a:t>escenic</a:t>
            </a:r>
            <a:r>
              <a:rPr lang="en-US" sz="2000" dirty="0" smtClean="0">
                <a:latin typeface="Calibri" panose="020F0502020204030204" pitchFamily="34" charset="0"/>
              </a:rPr>
              <a:t>/ listeners </a:t>
            </a:r>
            <a:r>
              <a:rPr lang="en-US" sz="2000" dirty="0">
                <a:latin typeface="Calibri" panose="020F0502020204030204" pitchFamily="34" charset="0"/>
              </a:rPr>
              <a:t>Contains  file </a:t>
            </a:r>
            <a:r>
              <a:rPr lang="en-US" sz="2000" dirty="0" err="1">
                <a:latin typeface="Calibri" panose="020F0502020204030204" pitchFamily="34" charset="0"/>
              </a:rPr>
              <a:t>StateChangeSyndicationListener.properties</a:t>
            </a:r>
            <a:r>
              <a:rPr lang="en-US" sz="2000" dirty="0">
                <a:latin typeface="Calibri" panose="020F0502020204030204" pitchFamily="34" charset="0"/>
              </a:rPr>
              <a:t>.  That references $class=com. mcclatchyinteractive.escenic.listeners.StateChangeSyndicationListener</a:t>
            </a:r>
          </a:p>
        </p:txBody>
      </p:sp>
    </p:spTree>
    <p:extLst>
      <p:ext uri="{BB962C8B-B14F-4D97-AF65-F5344CB8AC3E}">
        <p14:creationId xmlns:p14="http://schemas.microsoft.com/office/powerpoint/2010/main" val="333921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Escenic Export Code</a:t>
            </a:r>
            <a:endParaRPr lang="en-US" dirty="0"/>
          </a:p>
        </p:txBody>
      </p:sp>
      <p:sp>
        <p:nvSpPr>
          <p:cNvPr id="3" name="Content Placeholder 2"/>
          <p:cNvSpPr>
            <a:spLocks noGrp="1"/>
          </p:cNvSpPr>
          <p:nvPr>
            <p:ph idx="1"/>
          </p:nvPr>
        </p:nvSpPr>
        <p:spPr>
          <a:xfrm>
            <a:off x="222425" y="916796"/>
            <a:ext cx="8686800" cy="5148260"/>
          </a:xfrm>
        </p:spPr>
        <p:txBody>
          <a:bodyPr/>
          <a:lstStyle/>
          <a:p>
            <a:r>
              <a:rPr lang="en-US" sz="2000" dirty="0">
                <a:latin typeface="Calibri" panose="020F0502020204030204" pitchFamily="34" charset="0"/>
              </a:rPr>
              <a:t>F</a:t>
            </a:r>
            <a:r>
              <a:rPr lang="en-US" sz="2000" dirty="0" smtClean="0">
                <a:latin typeface="Calibri" panose="020F0502020204030204" pitchFamily="34" charset="0"/>
              </a:rPr>
              <a:t>ilter </a:t>
            </a:r>
            <a:r>
              <a:rPr lang="en-US" sz="2000" dirty="0">
                <a:latin typeface="Calibri" panose="020F0502020204030204" pitchFamily="34" charset="0"/>
              </a:rPr>
              <a:t>code ensures that only the correct content types (story, blog post) are syndicated </a:t>
            </a:r>
            <a:endParaRPr lang="en-US" sz="2000" dirty="0" smtClean="0">
              <a:latin typeface="Calibri" panose="020F0502020204030204" pitchFamily="34" charset="0"/>
            </a:endParaRPr>
          </a:p>
          <a:p>
            <a:r>
              <a:rPr lang="en-US" sz="2000" dirty="0" smtClean="0">
                <a:latin typeface="Calibri" panose="020F0502020204030204" pitchFamily="34" charset="0"/>
              </a:rPr>
              <a:t>It </a:t>
            </a:r>
            <a:r>
              <a:rPr lang="en-US" sz="2000" dirty="0">
                <a:latin typeface="Calibri" panose="020F0502020204030204" pitchFamily="34" charset="0"/>
              </a:rPr>
              <a:t>calls the appropriate transform class to transform from Escenic xml to </a:t>
            </a:r>
            <a:r>
              <a:rPr lang="en-US" sz="2000" dirty="0" err="1">
                <a:latin typeface="Calibri" panose="020F0502020204030204" pitchFamily="34" charset="0"/>
              </a:rPr>
              <a:t>iAtom</a:t>
            </a:r>
            <a:r>
              <a:rPr lang="en-US" sz="2000" dirty="0" smtClean="0">
                <a:latin typeface="Calibri" panose="020F0502020204030204" pitchFamily="34" charset="0"/>
              </a:rPr>
              <a:t>/ RSS/ NITF </a:t>
            </a:r>
            <a:r>
              <a:rPr lang="en-US" sz="2000" dirty="0">
                <a:latin typeface="Calibri" panose="020F0502020204030204" pitchFamily="34" charset="0"/>
              </a:rPr>
              <a:t>and puts the story as an xml file in the appropriate </a:t>
            </a:r>
            <a:r>
              <a:rPr lang="en-US" sz="2000" dirty="0" smtClean="0">
                <a:latin typeface="Calibri" panose="020F0502020204030204" pitchFamily="34" charset="0"/>
              </a:rPr>
              <a:t>directory.</a:t>
            </a:r>
          </a:p>
          <a:p>
            <a:r>
              <a:rPr lang="en-US" sz="2000" dirty="0" smtClean="0">
                <a:latin typeface="Calibri" panose="020F0502020204030204" pitchFamily="34" charset="0"/>
              </a:rPr>
              <a:t>Section </a:t>
            </a:r>
            <a:r>
              <a:rPr lang="en-US" sz="2000" dirty="0">
                <a:latin typeface="Calibri" panose="020F0502020204030204" pitchFamily="34" charset="0"/>
              </a:rPr>
              <a:t>parameters are used to help with the export process and to define some fields in the exported </a:t>
            </a:r>
            <a:r>
              <a:rPr lang="en-US" sz="2000" dirty="0" smtClean="0">
                <a:latin typeface="Calibri" panose="020F0502020204030204" pitchFamily="34" charset="0"/>
              </a:rPr>
              <a:t>files</a:t>
            </a:r>
          </a:p>
          <a:p>
            <a:endParaRPr lang="en-US" dirty="0"/>
          </a:p>
        </p:txBody>
      </p:sp>
      <p:pic>
        <p:nvPicPr>
          <p:cNvPr id="6" name="Picture 5" descr="C:\Users\TA329071\Pictures\Screenshots\Screenshot (445).png"/>
          <p:cNvPicPr/>
          <p:nvPr/>
        </p:nvPicPr>
        <p:blipFill rotWithShape="1">
          <a:blip r:embed="rId2" cstate="print">
            <a:extLst>
              <a:ext uri="{28A0092B-C50C-407E-A947-70E740481C1C}">
                <a14:useLocalDpi xmlns:a14="http://schemas.microsoft.com/office/drawing/2010/main" val="0"/>
              </a:ext>
            </a:extLst>
          </a:blip>
          <a:srcRect l="16989" t="6273" r="16806" b="8495"/>
          <a:stretch/>
        </p:blipFill>
        <p:spPr bwMode="auto">
          <a:xfrm>
            <a:off x="257579" y="3528811"/>
            <a:ext cx="8667481" cy="302653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09294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PubSys</a:t>
            </a:r>
            <a:r>
              <a:rPr lang="en-US" dirty="0" smtClean="0"/>
              <a:t> Syndication – FTP Pull</a:t>
            </a:r>
            <a:endParaRPr lang="en-US" dirty="0"/>
          </a:p>
        </p:txBody>
      </p:sp>
      <p:sp>
        <p:nvSpPr>
          <p:cNvPr id="3" name="Content Placeholder 2"/>
          <p:cNvSpPr>
            <a:spLocks noGrp="1"/>
          </p:cNvSpPr>
          <p:nvPr>
            <p:ph idx="1"/>
          </p:nvPr>
        </p:nvSpPr>
        <p:spPr>
          <a:xfrm>
            <a:off x="210069" y="1002758"/>
            <a:ext cx="8686800" cy="5148260"/>
          </a:xfrm>
        </p:spPr>
        <p:txBody>
          <a:bodyPr>
            <a:normAutofit/>
          </a:bodyPr>
          <a:lstStyle/>
          <a:p>
            <a:r>
              <a:rPr lang="en-US" sz="1800" dirty="0" smtClean="0">
                <a:latin typeface="Calibri" panose="020F0502020204030204" pitchFamily="34" charset="0"/>
              </a:rPr>
              <a:t>The </a:t>
            </a:r>
            <a:r>
              <a:rPr lang="en-US" sz="1800" dirty="0" err="1" smtClean="0">
                <a:latin typeface="Calibri" panose="020F0502020204030204" pitchFamily="34" charset="0"/>
              </a:rPr>
              <a:t>PubSys</a:t>
            </a:r>
            <a:r>
              <a:rPr lang="en-US" sz="1800" dirty="0" smtClean="0">
                <a:latin typeface="Calibri" panose="020F0502020204030204" pitchFamily="34" charset="0"/>
              </a:rPr>
              <a:t> syndication process service runs </a:t>
            </a:r>
            <a:r>
              <a:rPr lang="en-US" sz="1800" dirty="0">
                <a:latin typeface="Calibri" panose="020F0502020204030204" pitchFamily="34" charset="0"/>
              </a:rPr>
              <a:t>every 5 minutes.</a:t>
            </a:r>
          </a:p>
          <a:p>
            <a:r>
              <a:rPr lang="en-US" sz="1800" b="1" dirty="0">
                <a:latin typeface="Calibri" panose="020F0502020204030204" pitchFamily="34" charset="0"/>
              </a:rPr>
              <a:t>For AP </a:t>
            </a:r>
            <a:r>
              <a:rPr lang="en-US" sz="1800" dirty="0" smtClean="0">
                <a:latin typeface="Calibri" panose="020F0502020204030204" pitchFamily="34" charset="0"/>
              </a:rPr>
              <a:t>all </a:t>
            </a:r>
            <a:r>
              <a:rPr lang="en-US" sz="1800" dirty="0">
                <a:latin typeface="Calibri" panose="020F0502020204030204" pitchFamily="34" charset="0"/>
              </a:rPr>
              <a:t>files in the entries directory modified within the last two hours are placed in the feed file.  </a:t>
            </a:r>
            <a:endParaRPr lang="en-US" sz="1800" dirty="0" smtClean="0">
              <a:latin typeface="Calibri" panose="020F0502020204030204" pitchFamily="34" charset="0"/>
            </a:endParaRPr>
          </a:p>
          <a:p>
            <a:r>
              <a:rPr lang="en-US" sz="1800" dirty="0" smtClean="0">
                <a:latin typeface="Calibri" panose="020F0502020204030204" pitchFamily="34" charset="0"/>
              </a:rPr>
              <a:t>The </a:t>
            </a:r>
            <a:r>
              <a:rPr lang="en-US" sz="1800" dirty="0">
                <a:latin typeface="Calibri" panose="020F0502020204030204" pitchFamily="34" charset="0"/>
              </a:rPr>
              <a:t>feed file is placed in /nm/</a:t>
            </a:r>
            <a:r>
              <a:rPr lang="en-US" sz="1800" dirty="0" err="1">
                <a:latin typeface="Calibri" panose="020F0502020204030204" pitchFamily="34" charset="0"/>
              </a:rPr>
              <a:t>ece</a:t>
            </a:r>
            <a:r>
              <a:rPr lang="en-US" sz="1800" dirty="0">
                <a:latin typeface="Calibri" panose="020F0502020204030204" pitchFamily="34" charset="0"/>
              </a:rPr>
              <a:t>-feeds-out/syndication/&lt;publication&gt;/</a:t>
            </a:r>
            <a:r>
              <a:rPr lang="en-US" sz="1800" dirty="0" smtClean="0">
                <a:latin typeface="Calibri" panose="020F0502020204030204" pitchFamily="34" charset="0"/>
              </a:rPr>
              <a:t>web /</a:t>
            </a:r>
            <a:r>
              <a:rPr lang="en-US" sz="1800" dirty="0" err="1">
                <a:latin typeface="Calibri" panose="020F0502020204030204" pitchFamily="34" charset="0"/>
              </a:rPr>
              <a:t>associatedpress</a:t>
            </a:r>
            <a:r>
              <a:rPr lang="en-US" sz="1800" dirty="0">
                <a:latin typeface="Calibri" panose="020F0502020204030204" pitchFamily="34" charset="0"/>
              </a:rPr>
              <a:t> and is picked up by AP using an FTP P</a:t>
            </a:r>
            <a:r>
              <a:rPr lang="en-US" sz="1800" dirty="0" smtClean="0">
                <a:latin typeface="Calibri" panose="020F0502020204030204" pitchFamily="34" charset="0"/>
              </a:rPr>
              <a:t>ull</a:t>
            </a:r>
            <a:r>
              <a:rPr lang="en-US" sz="1800" dirty="0">
                <a:latin typeface="Calibri" panose="020F0502020204030204" pitchFamily="34" charset="0"/>
              </a:rPr>
              <a:t>.</a:t>
            </a:r>
          </a:p>
          <a:p>
            <a:r>
              <a:rPr lang="en-US" sz="1800" dirty="0">
                <a:latin typeface="Calibri" panose="020F0502020204030204" pitchFamily="34" charset="0"/>
              </a:rPr>
              <a:t>The clean-up phase only runs if new entries are written in the same processor run.  The entries directory is cleaned up by removing files that have not been modified in the last two hours.</a:t>
            </a:r>
          </a:p>
          <a:p>
            <a:r>
              <a:rPr lang="en-US" sz="1800" b="1" dirty="0">
                <a:latin typeface="Calibri" panose="020F0502020204030204" pitchFamily="34" charset="0"/>
              </a:rPr>
              <a:t>For AP Mobile </a:t>
            </a:r>
            <a:r>
              <a:rPr lang="en-US" sz="1800" dirty="0">
                <a:latin typeface="Calibri" panose="020F0502020204030204" pitchFamily="34" charset="0"/>
              </a:rPr>
              <a:t>whether or not new stories exist in the mi/</a:t>
            </a:r>
            <a:r>
              <a:rPr lang="en-US" sz="1800" dirty="0" err="1">
                <a:latin typeface="Calibri" panose="020F0502020204030204" pitchFamily="34" charset="0"/>
              </a:rPr>
              <a:t>rss</a:t>
            </a:r>
            <a:r>
              <a:rPr lang="en-US" sz="1800" dirty="0">
                <a:latin typeface="Calibri" panose="020F0502020204030204" pitchFamily="34" charset="0"/>
              </a:rPr>
              <a:t>/</a:t>
            </a:r>
            <a:r>
              <a:rPr lang="en-US" sz="1800" dirty="0" err="1">
                <a:latin typeface="Calibri" panose="020F0502020204030204" pitchFamily="34" charset="0"/>
              </a:rPr>
              <a:t>ap_mobile</a:t>
            </a:r>
            <a:r>
              <a:rPr lang="en-US" sz="1800" dirty="0">
                <a:latin typeface="Calibri" panose="020F0502020204030204" pitchFamily="34" charset="0"/>
              </a:rPr>
              <a:t> directory, the feed file is updated. </a:t>
            </a:r>
            <a:endParaRPr lang="en-US" sz="1800" dirty="0" smtClean="0">
              <a:latin typeface="Calibri" panose="020F0502020204030204" pitchFamily="34" charset="0"/>
            </a:endParaRPr>
          </a:p>
          <a:p>
            <a:r>
              <a:rPr lang="en-US" sz="1800" dirty="0" smtClean="0">
                <a:latin typeface="Calibri" panose="020F0502020204030204" pitchFamily="34" charset="0"/>
              </a:rPr>
              <a:t>The </a:t>
            </a:r>
            <a:r>
              <a:rPr lang="en-US" sz="1800" dirty="0">
                <a:latin typeface="Calibri" panose="020F0502020204030204" pitchFamily="34" charset="0"/>
              </a:rPr>
              <a:t>feed file is placed in /</a:t>
            </a:r>
            <a:r>
              <a:rPr lang="en-US" sz="1800" dirty="0" smtClean="0">
                <a:latin typeface="Calibri" panose="020F0502020204030204" pitchFamily="34" charset="0"/>
              </a:rPr>
              <a:t>nm/</a:t>
            </a:r>
            <a:r>
              <a:rPr lang="en-US" sz="1800" dirty="0" err="1" smtClean="0">
                <a:latin typeface="Calibri" panose="020F0502020204030204" pitchFamily="34" charset="0"/>
              </a:rPr>
              <a:t>ece</a:t>
            </a:r>
            <a:r>
              <a:rPr lang="en-US" sz="1800" dirty="0" smtClean="0">
                <a:latin typeface="Calibri" panose="020F0502020204030204" pitchFamily="34" charset="0"/>
              </a:rPr>
              <a:t>-feeds-out/syndication/&lt;</a:t>
            </a:r>
            <a:r>
              <a:rPr lang="en-US" sz="1800" dirty="0">
                <a:latin typeface="Calibri" panose="020F0502020204030204" pitchFamily="34" charset="0"/>
              </a:rPr>
              <a:t>publication</a:t>
            </a:r>
            <a:r>
              <a:rPr lang="en-US" sz="1800" dirty="0" smtClean="0">
                <a:latin typeface="Calibri" panose="020F0502020204030204" pitchFamily="34" charset="0"/>
              </a:rPr>
              <a:t>&gt;/web/mi/</a:t>
            </a:r>
            <a:r>
              <a:rPr lang="en-US" sz="1800" dirty="0" err="1" smtClean="0">
                <a:latin typeface="Calibri" panose="020F0502020204030204" pitchFamily="34" charset="0"/>
              </a:rPr>
              <a:t>rss</a:t>
            </a:r>
            <a:r>
              <a:rPr lang="en-US" sz="1800" dirty="0" smtClean="0">
                <a:latin typeface="Calibri" panose="020F0502020204030204" pitchFamily="34" charset="0"/>
              </a:rPr>
              <a:t> </a:t>
            </a:r>
            <a:r>
              <a:rPr lang="en-US" sz="1800" dirty="0">
                <a:latin typeface="Calibri" panose="020F0502020204030204" pitchFamily="34" charset="0"/>
              </a:rPr>
              <a:t>and is picked up by AP using an FTP pull. </a:t>
            </a:r>
            <a:endParaRPr lang="en-US" sz="1800" dirty="0" smtClean="0">
              <a:latin typeface="Calibri" panose="020F0502020204030204" pitchFamily="34" charset="0"/>
            </a:endParaRPr>
          </a:p>
          <a:p>
            <a:r>
              <a:rPr lang="en-US" sz="1800" dirty="0" smtClean="0">
                <a:latin typeface="Calibri" panose="020F0502020204030204" pitchFamily="34" charset="0"/>
              </a:rPr>
              <a:t>The </a:t>
            </a:r>
            <a:r>
              <a:rPr lang="en-US" sz="1800" dirty="0">
                <a:latin typeface="Calibri" panose="020F0502020204030204" pitchFamily="34" charset="0"/>
              </a:rPr>
              <a:t>clean-up will remove files  from the mi/</a:t>
            </a:r>
            <a:r>
              <a:rPr lang="en-US" sz="1800" dirty="0" err="1">
                <a:latin typeface="Calibri" panose="020F0502020204030204" pitchFamily="34" charset="0"/>
              </a:rPr>
              <a:t>rss</a:t>
            </a:r>
            <a:r>
              <a:rPr lang="en-US" sz="1800" dirty="0">
                <a:latin typeface="Calibri" panose="020F0502020204030204" pitchFamily="34" charset="0"/>
              </a:rPr>
              <a:t>/</a:t>
            </a:r>
            <a:r>
              <a:rPr lang="en-US" sz="1800" dirty="0" err="1">
                <a:latin typeface="Calibri" panose="020F0502020204030204" pitchFamily="34" charset="0"/>
              </a:rPr>
              <a:t>ap_mobile</a:t>
            </a:r>
            <a:r>
              <a:rPr lang="en-US" sz="1800" dirty="0">
                <a:latin typeface="Calibri" panose="020F0502020204030204" pitchFamily="34" charset="0"/>
              </a:rPr>
              <a:t> directory that have not been modified in the last twenty-four hours.</a:t>
            </a:r>
          </a:p>
        </p:txBody>
      </p:sp>
    </p:spTree>
    <p:extLst>
      <p:ext uri="{BB962C8B-B14F-4D97-AF65-F5344CB8AC3E}">
        <p14:creationId xmlns:p14="http://schemas.microsoft.com/office/powerpoint/2010/main" val="3362263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PubSys</a:t>
            </a:r>
            <a:r>
              <a:rPr lang="en-US" dirty="0" smtClean="0"/>
              <a:t> </a:t>
            </a:r>
            <a:r>
              <a:rPr lang="en-US" dirty="0"/>
              <a:t>Syndication </a:t>
            </a:r>
            <a:r>
              <a:rPr lang="en-US" dirty="0" smtClean="0"/>
              <a:t>- FTP Send</a:t>
            </a:r>
            <a:endParaRPr lang="en-US" dirty="0"/>
          </a:p>
        </p:txBody>
      </p:sp>
      <p:sp>
        <p:nvSpPr>
          <p:cNvPr id="3" name="Content Placeholder 2"/>
          <p:cNvSpPr>
            <a:spLocks noGrp="1"/>
          </p:cNvSpPr>
          <p:nvPr>
            <p:ph idx="1"/>
          </p:nvPr>
        </p:nvSpPr>
        <p:spPr>
          <a:xfrm>
            <a:off x="0" y="1144964"/>
            <a:ext cx="8686800" cy="5148260"/>
          </a:xfrm>
        </p:spPr>
        <p:txBody>
          <a:bodyPr>
            <a:normAutofit/>
          </a:bodyPr>
          <a:lstStyle/>
          <a:p>
            <a:r>
              <a:rPr lang="en-US" sz="2000" dirty="0">
                <a:latin typeface="Calibri" panose="020F0502020204030204" pitchFamily="34" charset="0"/>
              </a:rPr>
              <a:t>The </a:t>
            </a:r>
            <a:r>
              <a:rPr lang="en-US" sz="2000" dirty="0" err="1">
                <a:latin typeface="Calibri" panose="020F0502020204030204" pitchFamily="34" charset="0"/>
              </a:rPr>
              <a:t>PubSys</a:t>
            </a:r>
            <a:r>
              <a:rPr lang="en-US" sz="2000" dirty="0">
                <a:latin typeface="Calibri" panose="020F0502020204030204" pitchFamily="34" charset="0"/>
              </a:rPr>
              <a:t> syndication process service runs every 5 minutes.</a:t>
            </a:r>
          </a:p>
          <a:p>
            <a:r>
              <a:rPr lang="en-US" sz="2000" dirty="0" smtClean="0">
                <a:latin typeface="Calibri" panose="020F0502020204030204" pitchFamily="34" charset="0"/>
              </a:rPr>
              <a:t>Used </a:t>
            </a:r>
            <a:r>
              <a:rPr lang="en-US" sz="2000" dirty="0">
                <a:latin typeface="Calibri" panose="020F0502020204030204" pitchFamily="34" charset="0"/>
              </a:rPr>
              <a:t>for Acquire</a:t>
            </a:r>
            <a:r>
              <a:rPr lang="en-US" sz="2000" dirty="0" smtClean="0">
                <a:latin typeface="Calibri" panose="020F0502020204030204" pitchFamily="34" charset="0"/>
              </a:rPr>
              <a:t>.</a:t>
            </a:r>
          </a:p>
          <a:p>
            <a:r>
              <a:rPr lang="en-US" sz="2000" dirty="0">
                <a:latin typeface="Calibri" panose="020F0502020204030204" pitchFamily="34" charset="0"/>
              </a:rPr>
              <a:t>Uses FTP to send files from the /nm/</a:t>
            </a:r>
            <a:r>
              <a:rPr lang="en-US" sz="2000" dirty="0" err="1">
                <a:latin typeface="Calibri" panose="020F0502020204030204" pitchFamily="34" charset="0"/>
              </a:rPr>
              <a:t>ece</a:t>
            </a:r>
            <a:r>
              <a:rPr lang="en-US" sz="2000" dirty="0">
                <a:latin typeface="Calibri" panose="020F0502020204030204" pitchFamily="34" charset="0"/>
              </a:rPr>
              <a:t>-feeds-out/syndication/acquire/in directory to a server defined by Acquire.  </a:t>
            </a:r>
            <a:endParaRPr lang="en-US" sz="2000" dirty="0" smtClean="0">
              <a:latin typeface="Calibri" panose="020F0502020204030204" pitchFamily="34" charset="0"/>
            </a:endParaRPr>
          </a:p>
          <a:p>
            <a:r>
              <a:rPr lang="en-US" sz="2000" dirty="0" smtClean="0">
                <a:latin typeface="Calibri" panose="020F0502020204030204" pitchFamily="34" charset="0"/>
              </a:rPr>
              <a:t>If </a:t>
            </a:r>
            <a:r>
              <a:rPr lang="en-US" sz="2000" dirty="0">
                <a:latin typeface="Calibri" panose="020F0502020204030204" pitchFamily="34" charset="0"/>
              </a:rPr>
              <a:t>the FTP is successful, the files are placed in /</a:t>
            </a:r>
            <a:r>
              <a:rPr lang="en-US" sz="2000" dirty="0" smtClean="0">
                <a:latin typeface="Calibri" panose="020F0502020204030204" pitchFamily="34" charset="0"/>
              </a:rPr>
              <a:t>nm/</a:t>
            </a:r>
            <a:r>
              <a:rPr lang="en-US" sz="2000" dirty="0" err="1" smtClean="0">
                <a:latin typeface="Calibri" panose="020F0502020204030204" pitchFamily="34" charset="0"/>
              </a:rPr>
              <a:t>ece-feedsout</a:t>
            </a:r>
            <a:r>
              <a:rPr lang="en-US" sz="2000" dirty="0" smtClean="0">
                <a:latin typeface="Calibri" panose="020F0502020204030204" pitchFamily="34" charset="0"/>
              </a:rPr>
              <a:t>/syndication/ acquire/archive.</a:t>
            </a:r>
          </a:p>
          <a:p>
            <a:r>
              <a:rPr lang="en-US" sz="2000" dirty="0" smtClean="0">
                <a:latin typeface="Calibri" panose="020F0502020204030204" pitchFamily="34" charset="0"/>
              </a:rPr>
              <a:t>If </a:t>
            </a:r>
            <a:r>
              <a:rPr lang="en-US" sz="2000" dirty="0">
                <a:latin typeface="Calibri" panose="020F0502020204030204" pitchFamily="34" charset="0"/>
              </a:rPr>
              <a:t>there is a failure, </a:t>
            </a:r>
            <a:r>
              <a:rPr lang="en-US" sz="2000" dirty="0" smtClean="0">
                <a:latin typeface="Calibri" panose="020F0502020204030204" pitchFamily="34" charset="0"/>
              </a:rPr>
              <a:t>the files are </a:t>
            </a:r>
            <a:r>
              <a:rPr lang="en-US" sz="2000" dirty="0">
                <a:latin typeface="Calibri" panose="020F0502020204030204" pitchFamily="34" charset="0"/>
              </a:rPr>
              <a:t>placed in /</a:t>
            </a:r>
            <a:r>
              <a:rPr lang="en-US" sz="2000" dirty="0" smtClean="0">
                <a:latin typeface="Calibri" panose="020F0502020204030204" pitchFamily="34" charset="0"/>
              </a:rPr>
              <a:t>nm/</a:t>
            </a:r>
            <a:r>
              <a:rPr lang="en-US" sz="2000" dirty="0" err="1" smtClean="0">
                <a:latin typeface="Calibri" panose="020F0502020204030204" pitchFamily="34" charset="0"/>
              </a:rPr>
              <a:t>ece-feedsout</a:t>
            </a:r>
            <a:r>
              <a:rPr lang="en-US" sz="2000" dirty="0" smtClean="0">
                <a:latin typeface="Calibri" panose="020F0502020204030204" pitchFamily="34" charset="0"/>
              </a:rPr>
              <a:t>/syndication/acquire /error</a:t>
            </a:r>
            <a:r>
              <a:rPr lang="en-US" sz="2000" dirty="0">
                <a:latin typeface="Calibri" panose="020F0502020204030204" pitchFamily="34" charset="0"/>
              </a:rPr>
              <a:t>. </a:t>
            </a:r>
          </a:p>
        </p:txBody>
      </p:sp>
    </p:spTree>
    <p:extLst>
      <p:ext uri="{BB962C8B-B14F-4D97-AF65-F5344CB8AC3E}">
        <p14:creationId xmlns:p14="http://schemas.microsoft.com/office/powerpoint/2010/main" val="2155009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0181" y="1713278"/>
            <a:ext cx="4270814" cy="2223567"/>
          </a:xfrm>
        </p:spPr>
        <p:txBody>
          <a:bodyPr/>
          <a:lstStyle/>
          <a:p>
            <a:r>
              <a:rPr lang="en-US" sz="3600" dirty="0"/>
              <a:t>The Kit </a:t>
            </a:r>
            <a:r>
              <a:rPr lang="en-US" sz="3600" dirty="0" smtClean="0"/>
              <a:t/>
            </a:r>
            <a:br>
              <a:rPr lang="en-US" sz="3600" dirty="0" smtClean="0"/>
            </a:br>
            <a:r>
              <a:rPr lang="en-US" sz="2400" dirty="0" smtClean="0"/>
              <a:t>(</a:t>
            </a:r>
            <a:r>
              <a:rPr lang="en-US" sz="2400" dirty="0"/>
              <a:t>Software Suite)</a:t>
            </a:r>
            <a:endParaRPr lang="en-US" sz="1600" dirty="0">
              <a:latin typeface="Calibri" panose="020F0502020204030204" pitchFamily="34" charset="0"/>
            </a:endParaRPr>
          </a:p>
        </p:txBody>
      </p:sp>
    </p:spTree>
    <p:extLst>
      <p:ext uri="{BB962C8B-B14F-4D97-AF65-F5344CB8AC3E}">
        <p14:creationId xmlns:p14="http://schemas.microsoft.com/office/powerpoint/2010/main" val="6697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34831" y="2008487"/>
            <a:ext cx="4114800" cy="1554480"/>
          </a:xfrm>
        </p:spPr>
        <p:txBody>
          <a:bodyPr/>
          <a:lstStyle/>
          <a:p>
            <a:pPr algn="ctr"/>
            <a:r>
              <a:rPr lang="en-US" sz="2800" dirty="0" err="1" smtClean="0"/>
              <a:t>Escenic</a:t>
            </a:r>
            <a:r>
              <a:rPr lang="en-US" sz="2800" dirty="0" smtClean="0"/>
              <a:t> – </a:t>
            </a:r>
            <a:r>
              <a:rPr lang="en-US" sz="2800" dirty="0" err="1" smtClean="0"/>
              <a:t>NewsGate</a:t>
            </a:r>
            <a:r>
              <a:rPr lang="en-US" sz="2000" dirty="0" smtClean="0"/>
              <a:t/>
            </a:r>
            <a:br>
              <a:rPr lang="en-US" sz="2000" dirty="0" smtClean="0"/>
            </a:br>
            <a:r>
              <a:rPr lang="en-US" sz="2000" dirty="0" smtClean="0"/>
              <a:t>Integration Bridge</a:t>
            </a:r>
            <a:endParaRPr lang="en-US" sz="2000" dirty="0"/>
          </a:p>
        </p:txBody>
      </p:sp>
    </p:spTree>
    <p:extLst>
      <p:ext uri="{BB962C8B-B14F-4D97-AF65-F5344CB8AC3E}">
        <p14:creationId xmlns:p14="http://schemas.microsoft.com/office/powerpoint/2010/main" val="10827213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BACK-END INTEGRATION</a:t>
            </a:r>
          </a:p>
        </p:txBody>
      </p:sp>
      <p:pic>
        <p:nvPicPr>
          <p:cNvPr id="6" name="Content Placeholder 5"/>
          <p:cNvPicPr>
            <a:picLocks noGrp="1"/>
          </p:cNvPicPr>
          <p:nvPr>
            <p:ph idx="1"/>
          </p:nvPr>
        </p:nvPicPr>
        <p:blipFill rotWithShape="1">
          <a:blip r:embed="rId3"/>
          <a:srcRect l="1641" t="11872" r="-2271" b="30534"/>
          <a:stretch/>
        </p:blipFill>
        <p:spPr>
          <a:xfrm>
            <a:off x="384936" y="2452644"/>
            <a:ext cx="8281116" cy="2524260"/>
          </a:xfrm>
          <a:prstGeom prst="rect">
            <a:avLst/>
          </a:prstGeom>
        </p:spPr>
      </p:pic>
      <p:pic>
        <p:nvPicPr>
          <p:cNvPr id="7" name="Picture 6"/>
          <p:cNvPicPr/>
          <p:nvPr/>
        </p:nvPicPr>
        <p:blipFill rotWithShape="1">
          <a:blip r:embed="rId3"/>
          <a:srcRect t="77856" r="18066"/>
          <a:stretch/>
        </p:blipFill>
        <p:spPr>
          <a:xfrm>
            <a:off x="243267" y="5166022"/>
            <a:ext cx="6787166" cy="1026980"/>
          </a:xfrm>
          <a:prstGeom prst="rect">
            <a:avLst/>
          </a:prstGeom>
        </p:spPr>
      </p:pic>
      <p:sp>
        <p:nvSpPr>
          <p:cNvPr id="5" name="Content Placeholder 2"/>
          <p:cNvSpPr txBox="1">
            <a:spLocks/>
          </p:cNvSpPr>
          <p:nvPr/>
        </p:nvSpPr>
        <p:spPr>
          <a:xfrm>
            <a:off x="317500" y="959025"/>
            <a:ext cx="8510975" cy="1587743"/>
          </a:xfrm>
          <a:prstGeom prst="rect">
            <a:avLst/>
          </a:prstGeom>
        </p:spPr>
        <p:txBody>
          <a:bodyPr lIns="45720" tIns="45720" rIns="45720" bIns="45720" anchor="t" anchorCtr="0">
            <a:noAutofit/>
          </a:bodyPr>
          <a:lstStyle>
            <a:lvl1pPr marL="231775" indent="-231775" algn="l" defTabSz="457200" rtl="0" eaLnBrk="1" latinLnBrk="0" hangingPunct="1">
              <a:spcBef>
                <a:spcPts val="600"/>
              </a:spcBef>
              <a:buClr>
                <a:srgbClr val="00B0F0"/>
              </a:buClr>
              <a:buFont typeface="Wingdings" pitchFamily="2" charset="2"/>
              <a:buChar char="§"/>
              <a:defRPr kumimoji="0" lang="en-US" sz="2400" b="0" i="0" u="none" strike="noStrike" kern="1200" cap="none" spc="0" normalizeH="0" baseline="0" noProof="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Wingdings" pitchFamily="2" charset="2"/>
              <a:buChar char="§"/>
              <a:defRPr kumimoji="0" lang="en-US" sz="2000" b="0" i="0" u="none" strike="noStrike" kern="1200" cap="none" spc="0" normalizeH="0" baseline="0" noProof="0">
                <a:ln>
                  <a:noFill/>
                </a:ln>
                <a:solidFill>
                  <a:schemeClr val="accent2"/>
                </a:solidFill>
                <a:effectLst/>
                <a:uLnTx/>
                <a:uFillTx/>
                <a:latin typeface="+mn-lt"/>
                <a:ea typeface="+mn-ea"/>
                <a:cs typeface="+mn-cs"/>
              </a:defRPr>
            </a:lvl2pPr>
            <a:lvl3pPr marL="1143000" indent="-228600" algn="l" defTabSz="457200" rtl="0" eaLnBrk="1" latinLnBrk="0" hangingPunct="1">
              <a:spcBef>
                <a:spcPts val="600"/>
              </a:spcBef>
              <a:buClr>
                <a:srgbClr val="00B0F0"/>
              </a:buClr>
              <a:buFont typeface="Wingdings" pitchFamily="2" charset="2"/>
              <a:buChar char="§"/>
              <a:defRPr kumimoji="0" lang="en-US" sz="1400" b="0" i="0" u="none" strike="noStrike" kern="1200" cap="none" spc="0" normalizeH="0" baseline="0" noProof="0">
                <a:ln>
                  <a:noFill/>
                </a:ln>
                <a:solidFill>
                  <a:schemeClr val="accent2"/>
                </a:solidFill>
                <a:effectLst/>
                <a:uLnTx/>
                <a:uFillTx/>
                <a:latin typeface="+mn-lt"/>
                <a:ea typeface="+mn-ea"/>
                <a:cs typeface="+mn-cs"/>
              </a:defRPr>
            </a:lvl3pPr>
            <a:lvl4pPr marL="1600200" indent="-228600" algn="l" defTabSz="457200" rtl="0" eaLnBrk="1" latinLnBrk="0" hangingPunct="1">
              <a:spcBef>
                <a:spcPts val="600"/>
              </a:spcBef>
              <a:buClr>
                <a:srgbClr val="00B0F0"/>
              </a:buClr>
              <a:buFont typeface="Wingdings" pitchFamily="2" charset="2"/>
              <a:buChar char="§"/>
              <a:defRPr kumimoji="0" lang="en-US" sz="1200" b="0" i="0" u="none" strike="noStrike" kern="1200" cap="none" spc="0" normalizeH="0" baseline="0" noProof="0">
                <a:ln>
                  <a:noFill/>
                </a:ln>
                <a:solidFill>
                  <a:schemeClr val="accent2"/>
                </a:solidFill>
                <a:effectLst/>
                <a:uLnTx/>
                <a:uFillTx/>
                <a:latin typeface="+mn-lt"/>
                <a:ea typeface="+mn-ea"/>
                <a:cs typeface="+mn-cs"/>
              </a:defRPr>
            </a:lvl4pPr>
            <a:lvl5pPr marL="2057400" indent="-228600" algn="l" defTabSz="457200" rtl="0" eaLnBrk="1" latinLnBrk="0" hangingPunct="1">
              <a:spcBef>
                <a:spcPts val="600"/>
              </a:spcBef>
              <a:buClr>
                <a:srgbClr val="00B0F0"/>
              </a:buClr>
              <a:buFont typeface="Wingdings" pitchFamily="2" charset="2"/>
              <a:buChar char="§"/>
              <a:defRPr kumimoji="0" lang="en-US" sz="1100" b="0" i="0" u="none" strike="noStrike" kern="1200" cap="none" spc="0" normalizeH="0" baseline="0" noProof="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err="1" smtClean="0"/>
              <a:t>NewsGate</a:t>
            </a:r>
            <a:r>
              <a:rPr lang="en-US" sz="1600" dirty="0" smtClean="0"/>
              <a:t> </a:t>
            </a:r>
            <a:r>
              <a:rPr lang="en-US" sz="1600" dirty="0"/>
              <a:t>backend integration is the handling of updates to the content-type file and </a:t>
            </a:r>
            <a:r>
              <a:rPr lang="en-US" sz="1600" dirty="0" smtClean="0"/>
              <a:t>sections / sub-section changes.</a:t>
            </a:r>
            <a:r>
              <a:rPr lang="en-US" sz="1600" dirty="0"/>
              <a:t>  </a:t>
            </a:r>
            <a:endParaRPr lang="en-US" sz="1600" dirty="0" smtClean="0"/>
          </a:p>
          <a:p>
            <a:r>
              <a:rPr lang="en-US" sz="1600" dirty="0" smtClean="0"/>
              <a:t>This </a:t>
            </a:r>
            <a:r>
              <a:rPr lang="en-US" sz="1600" dirty="0"/>
              <a:t>is different from </a:t>
            </a:r>
            <a:r>
              <a:rPr lang="en-US" sz="1600" dirty="0" err="1" smtClean="0"/>
              <a:t>NewsGate</a:t>
            </a:r>
            <a:r>
              <a:rPr lang="en-US" sz="1600" dirty="0" smtClean="0"/>
              <a:t> </a:t>
            </a:r>
            <a:r>
              <a:rPr lang="en-US" sz="1600" dirty="0"/>
              <a:t>return integration, which is handling the exchange of data between </a:t>
            </a:r>
            <a:r>
              <a:rPr lang="en-US" sz="1600" dirty="0" err="1" smtClean="0"/>
              <a:t>NewsGate</a:t>
            </a:r>
            <a:r>
              <a:rPr lang="en-US" sz="1600" dirty="0" smtClean="0"/>
              <a:t> </a:t>
            </a:r>
            <a:r>
              <a:rPr lang="en-US" sz="1600" dirty="0"/>
              <a:t>and </a:t>
            </a:r>
            <a:r>
              <a:rPr lang="en-US" sz="1600" dirty="0" err="1"/>
              <a:t>Escenic</a:t>
            </a:r>
            <a:r>
              <a:rPr lang="en-US" sz="1600" dirty="0"/>
              <a:t> using online </a:t>
            </a:r>
            <a:r>
              <a:rPr lang="en-US" sz="1600" dirty="0" smtClean="0"/>
              <a:t>packages</a:t>
            </a:r>
          </a:p>
        </p:txBody>
      </p:sp>
    </p:spTree>
    <p:extLst>
      <p:ext uri="{BB962C8B-B14F-4D97-AF65-F5344CB8AC3E}">
        <p14:creationId xmlns:p14="http://schemas.microsoft.com/office/powerpoint/2010/main" val="2956154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NEWSGATE TO ESCENIC INTEGRATION</a:t>
            </a:r>
            <a:endParaRPr lang="en-US" dirty="0"/>
          </a:p>
        </p:txBody>
      </p:sp>
      <p:pic>
        <p:nvPicPr>
          <p:cNvPr id="8" name="Content Placeholder 7"/>
          <p:cNvPicPr>
            <a:picLocks noGrp="1"/>
          </p:cNvPicPr>
          <p:nvPr>
            <p:ph idx="1"/>
          </p:nvPr>
        </p:nvPicPr>
        <p:blipFill rotWithShape="1">
          <a:blip r:embed="rId3"/>
          <a:srcRect t="18794"/>
          <a:stretch/>
        </p:blipFill>
        <p:spPr>
          <a:xfrm>
            <a:off x="457200" y="875762"/>
            <a:ext cx="7861433" cy="3966962"/>
          </a:xfrm>
          <a:prstGeom prst="rect">
            <a:avLst/>
          </a:prstGeom>
        </p:spPr>
      </p:pic>
      <p:pic>
        <p:nvPicPr>
          <p:cNvPr id="2" name="Picture 1"/>
          <p:cNvPicPr>
            <a:picLocks noChangeAspect="1"/>
          </p:cNvPicPr>
          <p:nvPr/>
        </p:nvPicPr>
        <p:blipFill>
          <a:blip r:embed="rId4"/>
          <a:stretch>
            <a:fillRect/>
          </a:stretch>
        </p:blipFill>
        <p:spPr>
          <a:xfrm>
            <a:off x="528483" y="4115716"/>
            <a:ext cx="7615833" cy="2471670"/>
          </a:xfrm>
          <a:prstGeom prst="rect">
            <a:avLst/>
          </a:prstGeom>
        </p:spPr>
      </p:pic>
    </p:spTree>
    <p:extLst>
      <p:ext uri="{BB962C8B-B14F-4D97-AF65-F5344CB8AC3E}">
        <p14:creationId xmlns:p14="http://schemas.microsoft.com/office/powerpoint/2010/main" val="37454620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ESCENIC TO NEWSGATE INTEGRATION</a:t>
            </a:r>
            <a:endParaRPr lang="en-US" dirty="0"/>
          </a:p>
        </p:txBody>
      </p:sp>
      <p:pic>
        <p:nvPicPr>
          <p:cNvPr id="5" name="Content Placeholder 4"/>
          <p:cNvPicPr>
            <a:picLocks noGrp="1"/>
          </p:cNvPicPr>
          <p:nvPr>
            <p:ph idx="1"/>
          </p:nvPr>
        </p:nvPicPr>
        <p:blipFill rotWithShape="1">
          <a:blip r:embed="rId3"/>
          <a:srcRect t="22796" b="9660"/>
          <a:stretch/>
        </p:blipFill>
        <p:spPr>
          <a:xfrm>
            <a:off x="260993" y="927276"/>
            <a:ext cx="7900798" cy="3477296"/>
          </a:xfrm>
          <a:prstGeom prst="rect">
            <a:avLst/>
          </a:prstGeom>
        </p:spPr>
      </p:pic>
      <p:pic>
        <p:nvPicPr>
          <p:cNvPr id="6" name="Picture 5"/>
          <p:cNvPicPr/>
          <p:nvPr/>
        </p:nvPicPr>
        <p:blipFill rotWithShape="1">
          <a:blip r:embed="rId4"/>
          <a:srcRect t="28384"/>
          <a:stretch/>
        </p:blipFill>
        <p:spPr>
          <a:xfrm>
            <a:off x="376904" y="3646801"/>
            <a:ext cx="7479210" cy="2644523"/>
          </a:xfrm>
          <a:prstGeom prst="rect">
            <a:avLst/>
          </a:prstGeom>
        </p:spPr>
      </p:pic>
    </p:spTree>
    <p:extLst>
      <p:ext uri="{BB962C8B-B14F-4D97-AF65-F5344CB8AC3E}">
        <p14:creationId xmlns:p14="http://schemas.microsoft.com/office/powerpoint/2010/main" val="21060025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Unit Testing</a:t>
            </a:r>
            <a:endParaRPr lang="en-US" dirty="0"/>
          </a:p>
        </p:txBody>
      </p:sp>
      <p:sp>
        <p:nvSpPr>
          <p:cNvPr id="3" name="Content Placeholder 2"/>
          <p:cNvSpPr>
            <a:spLocks noGrp="1"/>
          </p:cNvSpPr>
          <p:nvPr>
            <p:ph idx="1"/>
          </p:nvPr>
        </p:nvSpPr>
        <p:spPr>
          <a:xfrm>
            <a:off x="457200" y="825356"/>
            <a:ext cx="8229600" cy="5148260"/>
          </a:xfrm>
        </p:spPr>
        <p:txBody>
          <a:bodyPr>
            <a:normAutofit/>
          </a:bodyPr>
          <a:lstStyle/>
          <a:p>
            <a:r>
              <a:rPr lang="en-US" sz="1800" dirty="0">
                <a:latin typeface="Calibri" panose="020F0502020204030204" pitchFamily="34" charset="0"/>
              </a:rPr>
              <a:t>If the content type file changes then the Escenic and Bridge release will </a:t>
            </a:r>
            <a:r>
              <a:rPr lang="en-US" sz="1800" dirty="0" smtClean="0">
                <a:latin typeface="Calibri" panose="020F0502020204030204" pitchFamily="34" charset="0"/>
              </a:rPr>
              <a:t>happen in </a:t>
            </a:r>
            <a:r>
              <a:rPr lang="en-US" sz="1800" dirty="0">
                <a:latin typeface="Calibri" panose="020F0502020204030204" pitchFamily="34" charset="0"/>
              </a:rPr>
              <a:t>the same </a:t>
            </a:r>
            <a:r>
              <a:rPr lang="en-US" sz="1800" dirty="0" smtClean="0">
                <a:latin typeface="Calibri" panose="020F0502020204030204" pitchFamily="34" charset="0"/>
              </a:rPr>
              <a:t>time.</a:t>
            </a:r>
          </a:p>
          <a:p>
            <a:r>
              <a:rPr lang="en-US" sz="1800" dirty="0" smtClean="0">
                <a:latin typeface="Calibri" panose="020F0502020204030204" pitchFamily="34" charset="0"/>
              </a:rPr>
              <a:t>If any </a:t>
            </a:r>
            <a:r>
              <a:rPr lang="en-US" sz="1800" dirty="0">
                <a:latin typeface="Calibri" panose="020F0502020204030204" pitchFamily="34" charset="0"/>
              </a:rPr>
              <a:t>error </a:t>
            </a:r>
            <a:r>
              <a:rPr lang="en-US" sz="1800" dirty="0" smtClean="0">
                <a:latin typeface="Calibri" panose="020F0502020204030204" pitchFamily="34" charset="0"/>
              </a:rPr>
              <a:t>occurs in the Production release We are able </a:t>
            </a:r>
            <a:r>
              <a:rPr lang="en-US" sz="1800" dirty="0">
                <a:latin typeface="Calibri" panose="020F0502020204030204" pitchFamily="34" charset="0"/>
              </a:rPr>
              <a:t>to roll </a:t>
            </a:r>
            <a:r>
              <a:rPr lang="en-US" sz="1800" dirty="0" smtClean="0">
                <a:latin typeface="Calibri" panose="020F0502020204030204" pitchFamily="34" charset="0"/>
              </a:rPr>
              <a:t>back.</a:t>
            </a:r>
            <a:endParaRPr lang="en-US" sz="1800" dirty="0">
              <a:latin typeface="Calibri" panose="020F0502020204030204" pitchFamily="34" charset="0"/>
            </a:endParaRPr>
          </a:p>
          <a:p>
            <a:r>
              <a:rPr lang="en-US" sz="1800" dirty="0">
                <a:latin typeface="Calibri" panose="020F0502020204030204" pitchFamily="34" charset="0"/>
              </a:rPr>
              <a:t>Its very difficult for Escenic release</a:t>
            </a:r>
            <a:r>
              <a:rPr lang="en-US" sz="1800" dirty="0" smtClean="0">
                <a:latin typeface="Calibri" panose="020F0502020204030204" pitchFamily="34" charset="0"/>
              </a:rPr>
              <a:t>. </a:t>
            </a:r>
          </a:p>
          <a:p>
            <a:r>
              <a:rPr lang="en-US" sz="1800" dirty="0">
                <a:latin typeface="Calibri" panose="020F0502020204030204" pitchFamily="34" charset="0"/>
              </a:rPr>
              <a:t>The content type of Stories which comes from </a:t>
            </a:r>
            <a:r>
              <a:rPr lang="en-US" sz="1800" dirty="0" smtClean="0">
                <a:latin typeface="Calibri" panose="020F0502020204030204" pitchFamily="34" charset="0"/>
              </a:rPr>
              <a:t>Third </a:t>
            </a:r>
            <a:r>
              <a:rPr lang="en-US" sz="1800" dirty="0">
                <a:latin typeface="Calibri" panose="020F0502020204030204" pitchFamily="34" charset="0"/>
              </a:rPr>
              <a:t>Party feeds is "Wire </a:t>
            </a:r>
            <a:r>
              <a:rPr lang="en-US" sz="1800" dirty="0" smtClean="0">
                <a:latin typeface="Calibri" panose="020F0502020204030204" pitchFamily="34" charset="0"/>
              </a:rPr>
              <a:t>Story“. Here Reverse Integration not done.</a:t>
            </a:r>
            <a:endParaRPr lang="en-US" sz="1800" dirty="0">
              <a:latin typeface="Calibri" panose="020F0502020204030204" pitchFamily="34" charset="0"/>
            </a:endParaRPr>
          </a:p>
          <a:p>
            <a:pPr lvl="0"/>
            <a:r>
              <a:rPr lang="en-US" altLang="en-US" sz="1800" dirty="0" smtClean="0">
                <a:latin typeface="Calibri" panose="020F0502020204030204" pitchFamily="34" charset="0"/>
              </a:rPr>
              <a:t>This </a:t>
            </a:r>
            <a:r>
              <a:rPr lang="en-US" altLang="en-US" sz="1800" dirty="0">
                <a:latin typeface="Calibri" panose="020F0502020204030204" pitchFamily="34" charset="0"/>
              </a:rPr>
              <a:t>is the custom template for </a:t>
            </a:r>
            <a:r>
              <a:rPr lang="en-US" altLang="en-US" sz="1800" dirty="0" smtClean="0">
                <a:latin typeface="Calibri" panose="020F0502020204030204" pitchFamily="34" charset="0"/>
              </a:rPr>
              <a:t>XSLT.</a:t>
            </a:r>
            <a:endParaRPr lang="en-US" altLang="en-US" sz="1800" dirty="0">
              <a:latin typeface="Calibri" panose="020F0502020204030204" pitchFamily="34" charset="0"/>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81082"/>
            <a:ext cx="8018919" cy="3309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2428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Unit </a:t>
            </a:r>
            <a:r>
              <a:rPr lang="en-US" dirty="0" smtClean="0"/>
              <a:t>Testing – Cont..</a:t>
            </a:r>
            <a:endParaRPr lang="en-US" dirty="0"/>
          </a:p>
        </p:txBody>
      </p:sp>
      <p:sp>
        <p:nvSpPr>
          <p:cNvPr id="5" name="Content Placeholder 4"/>
          <p:cNvSpPr>
            <a:spLocks noGrp="1"/>
          </p:cNvSpPr>
          <p:nvPr>
            <p:ph idx="1"/>
          </p:nvPr>
        </p:nvSpPr>
        <p:spPr>
          <a:xfrm>
            <a:off x="457200" y="913142"/>
            <a:ext cx="8229600" cy="1314901"/>
          </a:xfrm>
        </p:spPr>
        <p:txBody>
          <a:bodyPr>
            <a:normAutofit/>
          </a:bodyPr>
          <a:lstStyle/>
          <a:p>
            <a:r>
              <a:rPr lang="en-US" sz="1800" dirty="0">
                <a:latin typeface="Calibri" panose="020F0502020204030204" pitchFamily="34" charset="0"/>
              </a:rPr>
              <a:t>The </a:t>
            </a:r>
            <a:r>
              <a:rPr lang="en-US" sz="1800" dirty="0" smtClean="0">
                <a:latin typeface="Calibri" panose="020F0502020204030204" pitchFamily="34" charset="0"/>
              </a:rPr>
              <a:t>role </a:t>
            </a:r>
            <a:r>
              <a:rPr lang="en-US" sz="1800" dirty="0">
                <a:latin typeface="Calibri" panose="020F0502020204030204" pitchFamily="34" charset="0"/>
              </a:rPr>
              <a:t>of the bridge is </a:t>
            </a:r>
            <a:r>
              <a:rPr lang="en-US" sz="1800" dirty="0" smtClean="0">
                <a:latin typeface="Calibri" panose="020F0502020204030204" pitchFamily="34" charset="0"/>
              </a:rPr>
              <a:t>to </a:t>
            </a:r>
            <a:r>
              <a:rPr lang="en-US" sz="1800" dirty="0">
                <a:latin typeface="Calibri" panose="020F0502020204030204" pitchFamily="34" charset="0"/>
              </a:rPr>
              <a:t>move the content to NG to Escenic</a:t>
            </a:r>
          </a:p>
          <a:p>
            <a:r>
              <a:rPr lang="en-US" sz="1800" dirty="0">
                <a:latin typeface="Calibri" panose="020F0502020204030204" pitchFamily="34" charset="0"/>
              </a:rPr>
              <a:t>Movie night is only to replace the widget framework (only front end changes) </a:t>
            </a:r>
          </a:p>
          <a:p>
            <a:pPr marL="0" indent="0">
              <a:buNone/>
            </a:pPr>
            <a:r>
              <a:rPr lang="en-US" sz="1600" dirty="0" smtClean="0">
                <a:latin typeface="Calibri" panose="020F0502020204030204" pitchFamily="34" charset="0"/>
              </a:rPr>
              <a:t>    </a:t>
            </a:r>
            <a:endParaRPr lang="en-US" sz="1600" dirty="0">
              <a:latin typeface="Calibri" panose="020F0502020204030204" pitchFamily="34" charset="0"/>
            </a:endParaRPr>
          </a:p>
          <a:p>
            <a:endParaRPr lang="en-US" dirty="0"/>
          </a:p>
        </p:txBody>
      </p:sp>
      <p:pic>
        <p:nvPicPr>
          <p:cNvPr id="6" name="Picture 5"/>
          <p:cNvPicPr/>
          <p:nvPr/>
        </p:nvPicPr>
        <p:blipFill>
          <a:blip r:embed="rId2"/>
          <a:stretch>
            <a:fillRect/>
          </a:stretch>
        </p:blipFill>
        <p:spPr>
          <a:xfrm>
            <a:off x="457200" y="1822894"/>
            <a:ext cx="8102600" cy="4438205"/>
          </a:xfrm>
          <a:prstGeom prst="rect">
            <a:avLst/>
          </a:prstGeom>
        </p:spPr>
      </p:pic>
    </p:spTree>
    <p:extLst>
      <p:ext uri="{BB962C8B-B14F-4D97-AF65-F5344CB8AC3E}">
        <p14:creationId xmlns:p14="http://schemas.microsoft.com/office/powerpoint/2010/main" val="42515645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Unit </a:t>
            </a:r>
            <a:r>
              <a:rPr lang="en-US" dirty="0" smtClean="0"/>
              <a:t>Testing – Cont..</a:t>
            </a:r>
            <a:endParaRPr lang="en-US" dirty="0"/>
          </a:p>
        </p:txBody>
      </p:sp>
      <p:sp>
        <p:nvSpPr>
          <p:cNvPr id="3" name="Content Placeholder 2"/>
          <p:cNvSpPr>
            <a:spLocks noGrp="1"/>
          </p:cNvSpPr>
          <p:nvPr>
            <p:ph idx="1"/>
          </p:nvPr>
        </p:nvSpPr>
        <p:spPr>
          <a:xfrm>
            <a:off x="457200" y="1005264"/>
            <a:ext cx="8229600" cy="5148260"/>
          </a:xfrm>
        </p:spPr>
        <p:txBody>
          <a:bodyPr>
            <a:normAutofit/>
          </a:bodyPr>
          <a:lstStyle/>
          <a:p>
            <a:r>
              <a:rPr lang="en-US" sz="2000" dirty="0" smtClean="0">
                <a:latin typeface="Calibri" panose="020F0502020204030204" pitchFamily="34" charset="0"/>
              </a:rPr>
              <a:t>Unit Testing framework: Mockito</a:t>
            </a:r>
          </a:p>
          <a:p>
            <a:r>
              <a:rPr lang="en-US" sz="2000" dirty="0" smtClean="0">
                <a:latin typeface="Calibri" panose="020F0502020204030204" pitchFamily="34" charset="0"/>
              </a:rPr>
              <a:t>List </a:t>
            </a:r>
            <a:r>
              <a:rPr lang="en-US" sz="2000" dirty="0">
                <a:latin typeface="Calibri" panose="020F0502020204030204" pitchFamily="34" charset="0"/>
              </a:rPr>
              <a:t>integration test file. They mocked the createwebservicClientFactory </a:t>
            </a:r>
            <a:r>
              <a:rPr lang="en-US" sz="2000" dirty="0" smtClean="0">
                <a:latin typeface="Calibri" panose="020F0502020204030204" pitchFamily="34" charset="0"/>
              </a:rPr>
              <a:t>method</a:t>
            </a:r>
          </a:p>
          <a:p>
            <a:endParaRPr lang="en-US" dirty="0"/>
          </a:p>
        </p:txBody>
      </p:sp>
      <p:pic>
        <p:nvPicPr>
          <p:cNvPr id="5" name="Picture 4"/>
          <p:cNvPicPr/>
          <p:nvPr/>
        </p:nvPicPr>
        <p:blipFill>
          <a:blip r:embed="rId2"/>
          <a:stretch>
            <a:fillRect/>
          </a:stretch>
        </p:blipFill>
        <p:spPr>
          <a:xfrm>
            <a:off x="457200" y="2226526"/>
            <a:ext cx="7747000" cy="4066698"/>
          </a:xfrm>
          <a:prstGeom prst="rect">
            <a:avLst/>
          </a:prstGeom>
        </p:spPr>
      </p:pic>
    </p:spTree>
    <p:extLst>
      <p:ext uri="{BB962C8B-B14F-4D97-AF65-F5344CB8AC3E}">
        <p14:creationId xmlns:p14="http://schemas.microsoft.com/office/powerpoint/2010/main" val="23043545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mn-lt"/>
                <a:cs typeface="Segoe UI" panose="020B0502040204020203" pitchFamily="34" charset="0"/>
              </a:rPr>
              <a:t>MNN &amp; Local Data distinguished</a:t>
            </a:r>
            <a:endParaRPr kumimoji="0" lang="en-US" altLang="en-US" sz="2400" b="0" i="0" u="none" strike="noStrike" cap="none" normalizeH="0" baseline="0" dirty="0" smtClean="0">
              <a:ln>
                <a:noFill/>
              </a:ln>
              <a:solidFill>
                <a:schemeClr val="tx1"/>
              </a:solidFill>
              <a:effectLst/>
              <a:latin typeface="+mn-lt"/>
            </a:endParaRPr>
          </a:p>
        </p:txBody>
      </p:sp>
      <p:sp>
        <p:nvSpPr>
          <p:cNvPr id="3" name="Content Placeholder 2"/>
          <p:cNvSpPr>
            <a:spLocks noGrp="1"/>
          </p:cNvSpPr>
          <p:nvPr>
            <p:ph idx="1"/>
          </p:nvPr>
        </p:nvSpPr>
        <p:spPr>
          <a:xfrm>
            <a:off x="457200" y="887384"/>
            <a:ext cx="8229600" cy="1598236"/>
          </a:xfrm>
        </p:spPr>
        <p:txBody>
          <a:bodyPr/>
          <a:lstStyle/>
          <a:p>
            <a:r>
              <a:rPr lang="en-US" sz="1600" dirty="0" smtClean="0">
                <a:latin typeface="Calibri" panose="020F0502020204030204" pitchFamily="34" charset="0"/>
              </a:rPr>
              <a:t>McClatchy national news are generic news</a:t>
            </a:r>
          </a:p>
          <a:p>
            <a:r>
              <a:rPr lang="en-US" sz="1600" dirty="0">
                <a:latin typeface="Calibri" panose="020F0502020204030204" pitchFamily="34" charset="0"/>
              </a:rPr>
              <a:t>It can be published as local news by making </a:t>
            </a:r>
            <a:r>
              <a:rPr lang="en-US" sz="1600" dirty="0" smtClean="0">
                <a:latin typeface="Calibri" panose="020F0502020204030204" pitchFamily="34" charset="0"/>
              </a:rPr>
              <a:t>configuration changes in Escenic Content Studio, </a:t>
            </a:r>
            <a:r>
              <a:rPr lang="en-US" sz="1600" dirty="0">
                <a:latin typeface="Calibri" panose="020F0502020204030204" pitchFamily="34" charset="0"/>
              </a:rPr>
              <a:t>not by changing </a:t>
            </a:r>
            <a:r>
              <a:rPr lang="en-US" sz="1600" dirty="0" smtClean="0">
                <a:latin typeface="Calibri" panose="020F0502020204030204" pitchFamily="34" charset="0"/>
              </a:rPr>
              <a:t>the bridge code in New Gate</a:t>
            </a:r>
          </a:p>
          <a:p>
            <a:r>
              <a:rPr lang="en-US" sz="1600" dirty="0" smtClean="0">
                <a:latin typeface="Calibri" panose="020F0502020204030204" pitchFamily="34" charset="0"/>
              </a:rPr>
              <a:t>Creating section </a:t>
            </a:r>
          </a:p>
          <a:p>
            <a:endParaRPr lang="en-US" sz="1600" dirty="0" smtClean="0">
              <a:latin typeface="Calibri" panose="020F0502020204030204" pitchFamily="34" charset="0"/>
            </a:endParaRPr>
          </a:p>
          <a:p>
            <a:endParaRPr lang="en-US" sz="2000" dirty="0" smtClean="0"/>
          </a:p>
        </p:txBody>
      </p:sp>
      <p:pic>
        <p:nvPicPr>
          <p:cNvPr id="18" name="Picture 17"/>
          <p:cNvPicPr/>
          <p:nvPr/>
        </p:nvPicPr>
        <p:blipFill>
          <a:blip r:embed="rId2"/>
          <a:stretch>
            <a:fillRect/>
          </a:stretch>
        </p:blipFill>
        <p:spPr>
          <a:xfrm>
            <a:off x="566670" y="2279555"/>
            <a:ext cx="7866130" cy="4133945"/>
          </a:xfrm>
          <a:prstGeom prst="rect">
            <a:avLst/>
          </a:prstGeom>
        </p:spPr>
      </p:pic>
    </p:spTree>
    <p:extLst>
      <p:ext uri="{BB962C8B-B14F-4D97-AF65-F5344CB8AC3E}">
        <p14:creationId xmlns:p14="http://schemas.microsoft.com/office/powerpoint/2010/main" val="3230376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54464"/>
            <a:ext cx="8229600" cy="5148260"/>
          </a:xfrm>
        </p:spPr>
        <p:txBody>
          <a:bodyPr/>
          <a:lstStyle/>
          <a:p>
            <a:r>
              <a:rPr lang="en-US" sz="2000" dirty="0">
                <a:latin typeface="Calibri" panose="020F0502020204030204" pitchFamily="34" charset="0"/>
              </a:rPr>
              <a:t>Configuration </a:t>
            </a:r>
            <a:r>
              <a:rPr lang="en-US" sz="2000" dirty="0" smtClean="0">
                <a:latin typeface="Calibri" panose="020F0502020204030204" pitchFamily="34" charset="0"/>
              </a:rPr>
              <a:t>session</a:t>
            </a:r>
          </a:p>
          <a:p>
            <a:endParaRPr lang="en-US" dirty="0">
              <a:latin typeface="Calibri" panose="020F0502020204030204" pitchFamily="34" charset="0"/>
            </a:endParaRPr>
          </a:p>
          <a:p>
            <a:endParaRPr lang="en-US" dirty="0"/>
          </a:p>
        </p:txBody>
      </p:sp>
      <p:pic>
        <p:nvPicPr>
          <p:cNvPr id="4" name="Picture 3"/>
          <p:cNvPicPr/>
          <p:nvPr/>
        </p:nvPicPr>
        <p:blipFill>
          <a:blip r:embed="rId2"/>
          <a:stretch>
            <a:fillRect/>
          </a:stretch>
        </p:blipFill>
        <p:spPr>
          <a:xfrm>
            <a:off x="723900" y="1625600"/>
            <a:ext cx="7226300" cy="4622800"/>
          </a:xfrm>
          <a:prstGeom prst="rect">
            <a:avLst/>
          </a:prstGeom>
        </p:spPr>
      </p:pic>
    </p:spTree>
    <p:extLst>
      <p:ext uri="{BB962C8B-B14F-4D97-AF65-F5344CB8AC3E}">
        <p14:creationId xmlns:p14="http://schemas.microsoft.com/office/powerpoint/2010/main" val="36336266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a:xfrm>
            <a:off x="457200" y="939800"/>
            <a:ext cx="8229600" cy="5353424"/>
          </a:xfrm>
        </p:spPr>
        <p:txBody>
          <a:bodyPr>
            <a:normAutofit/>
          </a:bodyPr>
          <a:lstStyle/>
          <a:p>
            <a:r>
              <a:rPr lang="en-US" sz="2000" dirty="0" smtClean="0">
                <a:latin typeface="Calibri" panose="020F0502020204030204" pitchFamily="34" charset="0"/>
              </a:rPr>
              <a:t>Escenic –syndication filters sitemap</a:t>
            </a:r>
          </a:p>
          <a:p>
            <a:endParaRPr lang="en-US" sz="2000" dirty="0">
              <a:latin typeface="Calibri" panose="020F0502020204030204" pitchFamily="34" charset="0"/>
            </a:endParaRPr>
          </a:p>
          <a:p>
            <a:endParaRPr lang="en-US" sz="2000" dirty="0">
              <a:latin typeface="Calibri" panose="020F0502020204030204" pitchFamily="34" charset="0"/>
            </a:endParaRPr>
          </a:p>
        </p:txBody>
      </p:sp>
      <p:pic>
        <p:nvPicPr>
          <p:cNvPr id="6" name="Picture 5"/>
          <p:cNvPicPr/>
          <p:nvPr/>
        </p:nvPicPr>
        <p:blipFill>
          <a:blip r:embed="rId2"/>
          <a:stretch>
            <a:fillRect/>
          </a:stretch>
        </p:blipFill>
        <p:spPr>
          <a:xfrm>
            <a:off x="539750" y="1574800"/>
            <a:ext cx="7283450" cy="4584699"/>
          </a:xfrm>
          <a:prstGeom prst="rect">
            <a:avLst/>
          </a:prstGeom>
        </p:spPr>
      </p:pic>
    </p:spTree>
    <p:extLst>
      <p:ext uri="{BB962C8B-B14F-4D97-AF65-F5344CB8AC3E}">
        <p14:creationId xmlns:p14="http://schemas.microsoft.com/office/powerpoint/2010/main" val="92628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82293"/>
            <a:ext cx="6172200" cy="415498"/>
          </a:xfrm>
        </p:spPr>
        <p:txBody>
          <a:bodyPr/>
          <a:lstStyle/>
          <a:p>
            <a:r>
              <a:rPr lang="en-US" sz="2100" dirty="0" smtClean="0"/>
              <a:t>The Kit (Software Suite)</a:t>
            </a:r>
            <a:endParaRPr lang="en-US" sz="21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1500" dirty="0"/>
              <a:t>The kit is the collection of software for syndication</a:t>
            </a:r>
          </a:p>
          <a:p>
            <a:pPr>
              <a:buFont typeface="Wingdings" panose="05000000000000000000" pitchFamily="2" charset="2"/>
              <a:buChar char="ü"/>
            </a:pPr>
            <a:r>
              <a:rPr lang="en-US" sz="1500" dirty="0"/>
              <a:t>Syndication is the migration of the configuration of Escenic sections from one </a:t>
            </a:r>
            <a:r>
              <a:rPr lang="en-US" sz="1500" dirty="0" smtClean="0"/>
              <a:t>environment </a:t>
            </a:r>
            <a:r>
              <a:rPr lang="en-US" sz="1500" dirty="0"/>
              <a:t>to environment .</a:t>
            </a:r>
          </a:p>
          <a:p>
            <a:pPr>
              <a:buFont typeface="Wingdings" panose="05000000000000000000" pitchFamily="2" charset="2"/>
              <a:buChar char="ü"/>
            </a:pPr>
            <a:r>
              <a:rPr lang="en-US" sz="1500" dirty="0"/>
              <a:t>Once syndication has occurred, section parameters are pushed to the destination environment </a:t>
            </a:r>
          </a:p>
          <a:p>
            <a:pPr>
              <a:buFont typeface="Wingdings" panose="05000000000000000000" pitchFamily="2" charset="2"/>
              <a:buChar char="ü"/>
            </a:pPr>
            <a:r>
              <a:rPr lang="en-US" sz="1800" b="1" dirty="0">
                <a:latin typeface="Calibri" panose="020F0502020204030204" pitchFamily="34" charset="0"/>
              </a:rPr>
              <a:t>This kit is made up of the following</a:t>
            </a:r>
          </a:p>
          <a:p>
            <a:pPr lvl="1"/>
            <a:r>
              <a:rPr lang="en-US" sz="1800" dirty="0">
                <a:latin typeface="Calibri" panose="020F0502020204030204" pitchFamily="34" charset="0"/>
              </a:rPr>
              <a:t>Cannon</a:t>
            </a:r>
          </a:p>
          <a:p>
            <a:pPr lvl="1"/>
            <a:r>
              <a:rPr lang="en-US" sz="1800" dirty="0">
                <a:latin typeface="Calibri" panose="020F0502020204030204" pitchFamily="34" charset="0"/>
              </a:rPr>
              <a:t>Expose</a:t>
            </a:r>
          </a:p>
          <a:p>
            <a:pPr lvl="1"/>
            <a:r>
              <a:rPr lang="en-US" sz="1800" dirty="0">
                <a:latin typeface="Calibri" panose="020F0502020204030204" pitchFamily="34" charset="0"/>
              </a:rPr>
              <a:t>Lightmeter</a:t>
            </a:r>
          </a:p>
          <a:p>
            <a:pPr lvl="1"/>
            <a:r>
              <a:rPr lang="en-US" sz="1800" dirty="0">
                <a:latin typeface="Calibri" panose="020F0502020204030204" pitchFamily="34" charset="0"/>
              </a:rPr>
              <a:t>Fixer</a:t>
            </a:r>
          </a:p>
          <a:p>
            <a:pPr lvl="1"/>
            <a:r>
              <a:rPr lang="en-US" sz="1800" dirty="0">
                <a:latin typeface="Calibri" panose="020F0502020204030204" pitchFamily="34" charset="0"/>
              </a:rPr>
              <a:t>Shutter</a:t>
            </a:r>
          </a:p>
          <a:p>
            <a:pPr lvl="1"/>
            <a:r>
              <a:rPr lang="en-US" sz="1800" dirty="0" smtClean="0">
                <a:latin typeface="Calibri" panose="020F0502020204030204" pitchFamily="34" charset="0"/>
              </a:rPr>
              <a:t>Filters</a:t>
            </a:r>
          </a:p>
          <a:p>
            <a:pPr marL="342900" lvl="1" indent="0">
              <a:buNone/>
            </a:pPr>
            <a:endParaRPr lang="en-US" sz="1200" dirty="0"/>
          </a:p>
          <a:p>
            <a:pPr lvl="1"/>
            <a:endParaRPr lang="en-US" sz="1200" dirty="0"/>
          </a:p>
          <a:p>
            <a:pPr lvl="1"/>
            <a:endParaRPr lang="en-US" sz="1200" dirty="0"/>
          </a:p>
          <a:p>
            <a:pPr>
              <a:buFont typeface="Wingdings" panose="05000000000000000000" pitchFamily="2" charset="2"/>
              <a:buChar char="ü"/>
            </a:pPr>
            <a:endParaRPr lang="en-US" sz="1200" dirty="0"/>
          </a:p>
        </p:txBody>
      </p:sp>
    </p:spTree>
    <p:extLst>
      <p:ext uri="{BB962C8B-B14F-4D97-AF65-F5344CB8AC3E}">
        <p14:creationId xmlns:p14="http://schemas.microsoft.com/office/powerpoint/2010/main" val="10526013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82294"/>
            <a:ext cx="6172200" cy="415498"/>
          </a:xfrm>
        </p:spPr>
        <p:txBody>
          <a:bodyPr/>
          <a:lstStyle/>
          <a:p>
            <a:r>
              <a:rPr lang="en-US" sz="2100" dirty="0"/>
              <a:t>Email Newsletters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1800" dirty="0"/>
              <a:t>We currently send emails via a third party: </a:t>
            </a:r>
            <a:r>
              <a:rPr lang="en-US" sz="1800" dirty="0" err="1" smtClean="0"/>
              <a:t>ExactTarget</a:t>
            </a:r>
            <a:r>
              <a:rPr lang="en-US" sz="1800" dirty="0" smtClean="0"/>
              <a:t> </a:t>
            </a:r>
          </a:p>
          <a:p>
            <a:pPr>
              <a:buFont typeface="Wingdings" panose="05000000000000000000" pitchFamily="2" charset="2"/>
              <a:buChar char="ü"/>
            </a:pPr>
            <a:r>
              <a:rPr lang="en-US" sz="1800" dirty="0" smtClean="0"/>
              <a:t>We</a:t>
            </a:r>
            <a:r>
              <a:rPr lang="en-US" sz="1800" dirty="0"/>
              <a:t> are currently moving towards another vendor: Experian </a:t>
            </a:r>
            <a:endParaRPr lang="en-US" sz="1800" dirty="0" smtClean="0"/>
          </a:p>
          <a:p>
            <a:pPr>
              <a:buFont typeface="Wingdings" panose="05000000000000000000" pitchFamily="2" charset="2"/>
              <a:buChar char="ü"/>
            </a:pPr>
            <a:r>
              <a:rPr lang="en-US" sz="1800" dirty="0" smtClean="0"/>
              <a:t>Content</a:t>
            </a:r>
            <a:r>
              <a:rPr lang="en-US" sz="1800" dirty="0"/>
              <a:t> is generated in our CMS, pulled from there and sent via the vendor. </a:t>
            </a:r>
            <a:endParaRPr lang="en-US" sz="1800" dirty="0" smtClean="0"/>
          </a:p>
          <a:p>
            <a:pPr>
              <a:buFont typeface="Wingdings" panose="05000000000000000000" pitchFamily="2" charset="2"/>
              <a:buChar char="ü"/>
            </a:pPr>
            <a:r>
              <a:rPr lang="en-US" sz="1800" dirty="0" smtClean="0"/>
              <a:t>Most</a:t>
            </a:r>
            <a:r>
              <a:rPr lang="en-US" sz="1800" dirty="0"/>
              <a:t> newsletter sends are completely automated and require no human intervention. </a:t>
            </a:r>
            <a:endParaRPr lang="en-US" sz="1800" dirty="0" smtClean="0"/>
          </a:p>
          <a:p>
            <a:pPr>
              <a:buFont typeface="Wingdings" panose="05000000000000000000" pitchFamily="2" charset="2"/>
              <a:buChar char="ü"/>
            </a:pPr>
            <a:r>
              <a:rPr lang="en-US" sz="1800" dirty="0"/>
              <a:t>Lists  </a:t>
            </a:r>
            <a:endParaRPr lang="en-US" sz="1800" dirty="0" smtClean="0"/>
          </a:p>
          <a:p>
            <a:pPr lvl="1">
              <a:buFont typeface="Wingdings" panose="05000000000000000000" pitchFamily="2" charset="2"/>
              <a:buChar char="ü"/>
            </a:pPr>
            <a:r>
              <a:rPr lang="en-US" sz="1600" dirty="0" smtClean="0"/>
              <a:t> </a:t>
            </a:r>
            <a:r>
              <a:rPr lang="en-US" sz="1600" dirty="0"/>
              <a:t>All subscriber list ­ This list contains all users in the system for the account  </a:t>
            </a:r>
            <a:endParaRPr lang="en-US" sz="1600" dirty="0" smtClean="0"/>
          </a:p>
          <a:p>
            <a:pPr lvl="1">
              <a:buFont typeface="Wingdings" panose="05000000000000000000" pitchFamily="2" charset="2"/>
              <a:buChar char="ü"/>
            </a:pPr>
            <a:r>
              <a:rPr lang="en-US" sz="1600" dirty="0" smtClean="0"/>
              <a:t> </a:t>
            </a:r>
            <a:r>
              <a:rPr lang="en-US" sz="1600" dirty="0"/>
              <a:t>Newsletters/Recurring sends </a:t>
            </a:r>
            <a:endParaRPr lang="en-US" sz="1600" dirty="0" smtClean="0"/>
          </a:p>
          <a:p>
            <a:pPr lvl="1">
              <a:buFont typeface="Wingdings" panose="05000000000000000000" pitchFamily="2" charset="2"/>
              <a:buChar char="ü"/>
            </a:pPr>
            <a:r>
              <a:rPr lang="en-US" sz="1600" dirty="0" smtClean="0"/>
              <a:t> Single</a:t>
            </a:r>
            <a:r>
              <a:rPr lang="en-US" sz="1600" dirty="0"/>
              <a:t> use </a:t>
            </a:r>
            <a:r>
              <a:rPr lang="en-US" sz="1600" dirty="0" smtClean="0"/>
              <a:t>lists</a:t>
            </a:r>
          </a:p>
          <a:p>
            <a:pPr lvl="1">
              <a:buFont typeface="Wingdings" panose="05000000000000000000" pitchFamily="2" charset="2"/>
              <a:buChar char="ü"/>
            </a:pPr>
            <a:r>
              <a:rPr lang="en-US" sz="1600" dirty="0" smtClean="0"/>
              <a:t> Exclude/Suppression</a:t>
            </a:r>
            <a:r>
              <a:rPr lang="en-US" sz="1600" dirty="0"/>
              <a:t> </a:t>
            </a:r>
            <a:r>
              <a:rPr lang="en-US" sz="1600" dirty="0" smtClean="0"/>
              <a:t>list</a:t>
            </a:r>
            <a:endParaRPr lang="en-US" sz="1600" dirty="0"/>
          </a:p>
          <a:p>
            <a:pPr>
              <a:buFont typeface="Wingdings" panose="05000000000000000000" pitchFamily="2" charset="2"/>
              <a:buChar char="ü"/>
            </a:pPr>
            <a:endParaRPr lang="en-US" sz="1200" dirty="0"/>
          </a:p>
          <a:p>
            <a:pPr marL="0" indent="0">
              <a:buNone/>
            </a:pPr>
            <a:endParaRPr lang="en-US" sz="1200" dirty="0"/>
          </a:p>
        </p:txBody>
      </p:sp>
    </p:spTree>
    <p:extLst>
      <p:ext uri="{BB962C8B-B14F-4D97-AF65-F5344CB8AC3E}">
        <p14:creationId xmlns:p14="http://schemas.microsoft.com/office/powerpoint/2010/main" val="41385209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82294"/>
            <a:ext cx="6172200" cy="415498"/>
          </a:xfrm>
        </p:spPr>
        <p:txBody>
          <a:bodyPr/>
          <a:lstStyle/>
          <a:p>
            <a:r>
              <a:rPr lang="en-US" sz="2100" dirty="0"/>
              <a:t>Email Newsletters</a:t>
            </a:r>
          </a:p>
        </p:txBody>
      </p:sp>
      <p:sp>
        <p:nvSpPr>
          <p:cNvPr id="3" name="Content Placeholder 2"/>
          <p:cNvSpPr>
            <a:spLocks noGrp="1"/>
          </p:cNvSpPr>
          <p:nvPr>
            <p:ph idx="1"/>
          </p:nvPr>
        </p:nvSpPr>
        <p:spPr>
          <a:xfrm>
            <a:off x="0" y="1144964"/>
            <a:ext cx="9144000" cy="5148260"/>
          </a:xfrm>
        </p:spPr>
        <p:txBody>
          <a:bodyPr>
            <a:normAutofit/>
          </a:bodyPr>
          <a:lstStyle/>
          <a:p>
            <a:pPr marL="0" indent="0">
              <a:buNone/>
            </a:pPr>
            <a:r>
              <a:rPr lang="en-US" sz="1600" dirty="0" smtClean="0"/>
              <a:t>Manually</a:t>
            </a:r>
            <a:r>
              <a:rPr lang="en-US" sz="1600" dirty="0"/>
              <a:t> sent emails include:  </a:t>
            </a:r>
            <a:endParaRPr lang="en-US" sz="1600" dirty="0" smtClean="0"/>
          </a:p>
          <a:p>
            <a:pPr>
              <a:buFont typeface="Wingdings" panose="05000000000000000000" pitchFamily="2" charset="2"/>
              <a:buChar char="ü"/>
            </a:pPr>
            <a:r>
              <a:rPr lang="en-US" sz="1600" dirty="0" smtClean="0"/>
              <a:t>Breaking</a:t>
            </a:r>
            <a:r>
              <a:rPr lang="en-US" sz="1600" dirty="0"/>
              <a:t> news: sent when big stories occur, manually sent from </a:t>
            </a:r>
            <a:r>
              <a:rPr lang="en-US" sz="1600" dirty="0" err="1"/>
              <a:t>ExactTarget</a:t>
            </a:r>
            <a:r>
              <a:rPr lang="en-US" sz="1600" dirty="0"/>
              <a:t> itself.  Content is still pulled from the CMS. </a:t>
            </a:r>
            <a:endParaRPr lang="en-US" sz="1600" dirty="0" smtClean="0"/>
          </a:p>
          <a:p>
            <a:pPr>
              <a:buFont typeface="Wingdings" panose="05000000000000000000" pitchFamily="2" charset="2"/>
              <a:buChar char="ü"/>
            </a:pPr>
            <a:r>
              <a:rPr lang="en-US" sz="1600" dirty="0" smtClean="0"/>
              <a:t>Marketing</a:t>
            </a:r>
            <a:r>
              <a:rPr lang="en-US" sz="1600" dirty="0"/>
              <a:t> sends: Custom content is manually placed in </a:t>
            </a:r>
            <a:r>
              <a:rPr lang="en-US" sz="1600" dirty="0" err="1"/>
              <a:t>ExactTarget</a:t>
            </a:r>
            <a:r>
              <a:rPr lang="en-US" sz="1600" dirty="0"/>
              <a:t>, list are generated  per send.  </a:t>
            </a:r>
            <a:endParaRPr lang="en-US" sz="1600" dirty="0" smtClean="0"/>
          </a:p>
          <a:p>
            <a:pPr>
              <a:buFont typeface="Wingdings" panose="05000000000000000000" pitchFamily="2" charset="2"/>
              <a:buChar char="ü"/>
            </a:pPr>
            <a:endParaRPr lang="en-US" sz="1600" dirty="0"/>
          </a:p>
          <a:p>
            <a:pPr>
              <a:buFont typeface="Wingdings" panose="05000000000000000000" pitchFamily="2" charset="2"/>
              <a:buChar char="ü"/>
            </a:pPr>
            <a:r>
              <a:rPr lang="en-US" sz="1600" dirty="0"/>
              <a:t>Triggered emails  </a:t>
            </a:r>
            <a:endParaRPr lang="en-US" sz="1600" dirty="0" smtClean="0"/>
          </a:p>
          <a:p>
            <a:pPr lvl="1">
              <a:buFont typeface="Wingdings" panose="05000000000000000000" pitchFamily="2" charset="2"/>
              <a:buChar char="ü"/>
            </a:pPr>
            <a:r>
              <a:rPr lang="en-US" sz="1600" dirty="0" smtClean="0"/>
              <a:t>Email</a:t>
            </a:r>
            <a:r>
              <a:rPr lang="en-US" sz="1600" dirty="0"/>
              <a:t> sends can be triggered based on data attributes of users, or by external scripts based on  batch uploads or subscriber data.   </a:t>
            </a:r>
            <a:endParaRPr lang="en-US" sz="1600" dirty="0" smtClean="0"/>
          </a:p>
          <a:p>
            <a:pPr lvl="1">
              <a:buFont typeface="Wingdings" panose="05000000000000000000" pitchFamily="2" charset="2"/>
              <a:buChar char="ü"/>
            </a:pPr>
            <a:r>
              <a:rPr lang="en-US" sz="1600" dirty="0"/>
              <a:t>This is done by affiliates and is generally considered </a:t>
            </a:r>
            <a:r>
              <a:rPr lang="en-US" sz="1600" dirty="0" smtClean="0"/>
              <a:t> to</a:t>
            </a:r>
            <a:r>
              <a:rPr lang="en-US" sz="1600" dirty="0"/>
              <a:t> be  the responsibility of affiliates. </a:t>
            </a:r>
            <a:endParaRPr lang="en-US" sz="1600" dirty="0" smtClean="0"/>
          </a:p>
          <a:p>
            <a:pPr lvl="1">
              <a:buFont typeface="Wingdings" panose="05000000000000000000" pitchFamily="2" charset="2"/>
              <a:buChar char="ü"/>
            </a:pPr>
            <a:r>
              <a:rPr lang="en-US" sz="1600" dirty="0" smtClean="0"/>
              <a:t>There</a:t>
            </a:r>
            <a:r>
              <a:rPr lang="en-US" sz="1600" dirty="0"/>
              <a:t> is no standardized way of doing this. </a:t>
            </a:r>
            <a:r>
              <a:rPr lang="en-US" sz="1200" dirty="0"/>
              <a:t> </a:t>
            </a:r>
            <a:endParaRPr lang="en-US" sz="1200" dirty="0" smtClean="0"/>
          </a:p>
          <a:p>
            <a:pPr>
              <a:buFont typeface="Wingdings" panose="05000000000000000000" pitchFamily="2" charset="2"/>
              <a:buChar char="ü"/>
            </a:pPr>
            <a:endParaRPr lang="en-US" sz="1600" dirty="0"/>
          </a:p>
          <a:p>
            <a:pPr marL="0" indent="0">
              <a:buNone/>
            </a:pPr>
            <a:endParaRPr lang="en-US" sz="1200" dirty="0"/>
          </a:p>
        </p:txBody>
      </p:sp>
    </p:spTree>
    <p:extLst>
      <p:ext uri="{BB962C8B-B14F-4D97-AF65-F5344CB8AC3E}">
        <p14:creationId xmlns:p14="http://schemas.microsoft.com/office/powerpoint/2010/main" val="2273502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82294"/>
            <a:ext cx="6172200" cy="415498"/>
          </a:xfrm>
        </p:spPr>
        <p:txBody>
          <a:bodyPr/>
          <a:lstStyle/>
          <a:p>
            <a:r>
              <a:rPr lang="en-US" sz="2100" dirty="0"/>
              <a:t>Email Newsletters</a:t>
            </a:r>
          </a:p>
        </p:txBody>
      </p:sp>
      <p:sp>
        <p:nvSpPr>
          <p:cNvPr id="3" name="Content Placeholder 2"/>
          <p:cNvSpPr>
            <a:spLocks noGrp="1"/>
          </p:cNvSpPr>
          <p:nvPr>
            <p:ph idx="1"/>
          </p:nvPr>
        </p:nvSpPr>
        <p:spPr>
          <a:xfrm>
            <a:off x="0" y="1144964"/>
            <a:ext cx="9144000" cy="5148260"/>
          </a:xfrm>
        </p:spPr>
        <p:txBody>
          <a:bodyPr>
            <a:normAutofit/>
          </a:bodyPr>
          <a:lstStyle/>
          <a:p>
            <a:pPr>
              <a:buFont typeface="Wingdings" panose="05000000000000000000" pitchFamily="2" charset="2"/>
              <a:buChar char="ü"/>
            </a:pPr>
            <a:r>
              <a:rPr lang="en-US" sz="1600" dirty="0"/>
              <a:t>Content ­ Exact Target  </a:t>
            </a:r>
            <a:endParaRPr lang="en-US" sz="1600" dirty="0" smtClean="0"/>
          </a:p>
          <a:p>
            <a:pPr lvl="1">
              <a:buFont typeface="Wingdings" panose="05000000000000000000" pitchFamily="2" charset="2"/>
              <a:buChar char="ü"/>
            </a:pPr>
            <a:r>
              <a:rPr lang="en-US" sz="1600" dirty="0" smtClean="0"/>
              <a:t>Newsletters</a:t>
            </a:r>
            <a:r>
              <a:rPr lang="en-US" sz="1600" dirty="0"/>
              <a:t> and other regularly sent content are generally set up to pull from content  generated in our CMS.  </a:t>
            </a:r>
            <a:endParaRPr lang="en-US" sz="1600" dirty="0" smtClean="0"/>
          </a:p>
          <a:p>
            <a:pPr lvl="1">
              <a:buFont typeface="Wingdings" panose="05000000000000000000" pitchFamily="2" charset="2"/>
              <a:buChar char="ü"/>
            </a:pPr>
            <a:r>
              <a:rPr lang="en-US" sz="1600" dirty="0" smtClean="0"/>
              <a:t>Generally</a:t>
            </a:r>
            <a:r>
              <a:rPr lang="en-US" sz="1600" dirty="0"/>
              <a:t> under MI Standardized &gt; Newsletters &gt; </a:t>
            </a:r>
            <a:r>
              <a:rPr lang="en-US" sz="1600" dirty="0" smtClean="0"/>
              <a:t>Publication</a:t>
            </a:r>
          </a:p>
          <a:p>
            <a:pPr lvl="1">
              <a:buFont typeface="Wingdings" panose="05000000000000000000" pitchFamily="2" charset="2"/>
              <a:buChar char="ü"/>
            </a:pPr>
            <a:r>
              <a:rPr lang="en-US" sz="1600" dirty="0" smtClean="0"/>
              <a:t>Content</a:t>
            </a:r>
            <a:r>
              <a:rPr lang="en-US" sz="1600" dirty="0"/>
              <a:t> is scraped from a URL directly from the </a:t>
            </a:r>
            <a:r>
              <a:rPr lang="en-US" sz="1600" dirty="0" err="1"/>
              <a:t>Escenic</a:t>
            </a:r>
            <a:r>
              <a:rPr lang="en-US" sz="1600" dirty="0"/>
              <a:t> site </a:t>
            </a:r>
            <a:endParaRPr lang="en-US" sz="1600" dirty="0" smtClean="0"/>
          </a:p>
          <a:p>
            <a:pPr lvl="1">
              <a:buFont typeface="Wingdings" panose="05000000000000000000" pitchFamily="2" charset="2"/>
              <a:buChar char="ü"/>
            </a:pPr>
            <a:r>
              <a:rPr lang="en-US" sz="1600" dirty="0" err="1" smtClean="0"/>
              <a:t>httpget</a:t>
            </a:r>
            <a:r>
              <a:rPr lang="en-US" sz="1600" dirty="0"/>
              <a:t>  "http://www.newsobserver.com/</a:t>
            </a:r>
            <a:r>
              <a:rPr lang="en-US" sz="1600" dirty="0" err="1"/>
              <a:t>site­services</a:t>
            </a:r>
            <a:r>
              <a:rPr lang="en-US" sz="1600" dirty="0"/>
              <a:t>/newsletters/afternoon/"%</a:t>
            </a:r>
            <a:endParaRPr lang="en-US" sz="1600" dirty="0" smtClean="0"/>
          </a:p>
          <a:p>
            <a:pPr lvl="1">
              <a:buFont typeface="Wingdings" panose="05000000000000000000" pitchFamily="2" charset="2"/>
              <a:buChar char="ü"/>
            </a:pPr>
            <a:endParaRPr lang="en-US" sz="1600" dirty="0"/>
          </a:p>
          <a:p>
            <a:pPr lvl="1">
              <a:buFont typeface="Wingdings" panose="05000000000000000000" pitchFamily="2" charset="2"/>
              <a:buChar char="ü"/>
            </a:pPr>
            <a:r>
              <a:rPr lang="en-US" sz="1600" dirty="0"/>
              <a:t>HTML head and page bottom are inserted by </a:t>
            </a:r>
            <a:r>
              <a:rPr lang="en-US" sz="1600" dirty="0" err="1"/>
              <a:t>ExactTarget</a:t>
            </a:r>
            <a:r>
              <a:rPr lang="en-US" sz="1600" dirty="0"/>
              <a:t>.  Basically, this is everything  outside the body tags, including body tags themselves.  </a:t>
            </a:r>
            <a:endParaRPr lang="en-US" sz="1600" dirty="0" smtClean="0"/>
          </a:p>
          <a:p>
            <a:pPr lvl="1">
              <a:buFont typeface="Wingdings" panose="05000000000000000000" pitchFamily="2" charset="2"/>
              <a:buChar char="ü"/>
            </a:pPr>
            <a:r>
              <a:rPr lang="en-US" sz="1600" dirty="0" smtClean="0"/>
              <a:t>The</a:t>
            </a:r>
            <a:r>
              <a:rPr lang="en-US" sz="1600" dirty="0"/>
              <a:t> footer is generated by our CMS.  Placeholder variables are included in the footer  which are filled in by Exact Target.  </a:t>
            </a:r>
            <a:endParaRPr lang="en-US" sz="1600" dirty="0" smtClean="0"/>
          </a:p>
          <a:p>
            <a:pPr lvl="1">
              <a:buFont typeface="Wingdings" panose="05000000000000000000" pitchFamily="2" charset="2"/>
              <a:buChar char="ü"/>
            </a:pPr>
            <a:r>
              <a:rPr lang="en-US" sz="1600" dirty="0" smtClean="0"/>
              <a:t>The</a:t>
            </a:r>
            <a:r>
              <a:rPr lang="en-US" sz="1600" dirty="0"/>
              <a:t> link itself and the mechanics to  unsubscribe are provided by </a:t>
            </a:r>
            <a:r>
              <a:rPr lang="en-US" sz="1600" dirty="0" err="1"/>
              <a:t>by</a:t>
            </a:r>
            <a:r>
              <a:rPr lang="en-US" sz="1600" dirty="0"/>
              <a:t> </a:t>
            </a:r>
            <a:r>
              <a:rPr lang="en-US" sz="1600" dirty="0" err="1"/>
              <a:t>ExactTarget</a:t>
            </a:r>
            <a:r>
              <a:rPr lang="en-US" sz="1600" dirty="0"/>
              <a:t>. </a:t>
            </a:r>
            <a:endParaRPr lang="en-US" sz="1600" dirty="0" smtClean="0"/>
          </a:p>
          <a:p>
            <a:pPr lvl="1">
              <a:buFont typeface="Wingdings" panose="05000000000000000000" pitchFamily="2" charset="2"/>
              <a:buChar char="ü"/>
            </a:pPr>
            <a:r>
              <a:rPr lang="en-US" sz="1600" dirty="0" smtClean="0"/>
              <a:t>The</a:t>
            </a:r>
            <a:r>
              <a:rPr lang="en-US" sz="1600" dirty="0"/>
              <a:t> unsubscribe method is completely different from marketing emails. </a:t>
            </a:r>
            <a:endParaRPr lang="en-US" sz="1600" dirty="0" smtClean="0"/>
          </a:p>
          <a:p>
            <a:pPr lvl="1">
              <a:buFont typeface="Wingdings" panose="05000000000000000000" pitchFamily="2" charset="2"/>
              <a:buChar char="ü"/>
            </a:pPr>
            <a:endParaRPr lang="en-US" sz="1600" dirty="0"/>
          </a:p>
          <a:p>
            <a:pPr lvl="1">
              <a:buFont typeface="Wingdings" panose="05000000000000000000" pitchFamily="2" charset="2"/>
              <a:buChar char="ü"/>
            </a:pPr>
            <a:r>
              <a:rPr lang="en-US" sz="1600" dirty="0"/>
              <a:t>All </a:t>
            </a:r>
            <a:r>
              <a:rPr lang="en-US" sz="1600" dirty="0" err="1"/>
              <a:t>ExactTarget</a:t>
            </a:r>
            <a:r>
              <a:rPr lang="en-US" sz="1600" dirty="0"/>
              <a:t> sends and lists will be transferred to </a:t>
            </a:r>
            <a:r>
              <a:rPr lang="en-US" sz="1600" b="1" dirty="0"/>
              <a:t>Experian</a:t>
            </a:r>
            <a:r>
              <a:rPr lang="en-US" sz="1600" dirty="0"/>
              <a:t>.  </a:t>
            </a:r>
          </a:p>
          <a:p>
            <a:pPr marL="0" indent="0">
              <a:buNone/>
            </a:pPr>
            <a:endParaRPr lang="en-US" sz="1200" dirty="0"/>
          </a:p>
        </p:txBody>
      </p:sp>
    </p:spTree>
    <p:extLst>
      <p:ext uri="{BB962C8B-B14F-4D97-AF65-F5344CB8AC3E}">
        <p14:creationId xmlns:p14="http://schemas.microsoft.com/office/powerpoint/2010/main" val="2644962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4964"/>
            <a:ext cx="9144000" cy="5148260"/>
          </a:xfrm>
        </p:spPr>
        <p:txBody>
          <a:bodyPr>
            <a:normAutofit/>
          </a:bodyPr>
          <a:lstStyle/>
          <a:p>
            <a:pPr>
              <a:buFont typeface="Wingdings" panose="05000000000000000000" pitchFamily="2" charset="2"/>
              <a:buChar char="ü"/>
            </a:pPr>
            <a:r>
              <a:rPr lang="en-US" sz="2000" dirty="0"/>
              <a:t>Two supported vendors </a:t>
            </a:r>
            <a:endParaRPr lang="en-US" sz="2000" dirty="0" smtClean="0"/>
          </a:p>
          <a:p>
            <a:pPr lvl="1">
              <a:buFont typeface="Wingdings" panose="05000000000000000000" pitchFamily="2" charset="2"/>
              <a:buChar char="ü"/>
            </a:pPr>
            <a:r>
              <a:rPr lang="en-US" dirty="0" smtClean="0"/>
              <a:t>Press Plus </a:t>
            </a:r>
          </a:p>
          <a:p>
            <a:pPr lvl="1">
              <a:buFont typeface="Wingdings" panose="05000000000000000000" pitchFamily="2" charset="2"/>
              <a:buChar char="ü"/>
            </a:pPr>
            <a:r>
              <a:rPr lang="en-US" dirty="0" smtClean="0"/>
              <a:t>Syncronex</a:t>
            </a:r>
          </a:p>
          <a:p>
            <a:pPr lvl="1">
              <a:buFont typeface="Wingdings" panose="05000000000000000000" pitchFamily="2" charset="2"/>
              <a:buChar char="ü"/>
            </a:pPr>
            <a:endParaRPr lang="en-US" dirty="0"/>
          </a:p>
          <a:p>
            <a:pPr lvl="1">
              <a:buFont typeface="Wingdings" panose="05000000000000000000" pitchFamily="2" charset="2"/>
              <a:buChar char="ü"/>
            </a:pPr>
            <a:endParaRPr lang="en-US" sz="1200" dirty="0" smtClean="0"/>
          </a:p>
          <a:p>
            <a:pPr marL="0" indent="0">
              <a:buNone/>
            </a:pPr>
            <a:endParaRPr lang="en-US" sz="1200" dirty="0"/>
          </a:p>
        </p:txBody>
      </p:sp>
      <p:sp>
        <p:nvSpPr>
          <p:cNvPr id="4" name="Title 3"/>
          <p:cNvSpPr>
            <a:spLocks noGrp="1"/>
          </p:cNvSpPr>
          <p:nvPr>
            <p:ph type="title"/>
          </p:nvPr>
        </p:nvSpPr>
        <p:spPr/>
        <p:txBody>
          <a:bodyPr/>
          <a:lstStyle/>
          <a:p>
            <a:r>
              <a:rPr lang="en-US" dirty="0" smtClean="0"/>
              <a:t>Paywall</a:t>
            </a:r>
            <a:endParaRPr lang="en-US" dirty="0"/>
          </a:p>
        </p:txBody>
      </p:sp>
    </p:spTree>
    <p:extLst>
      <p:ext uri="{BB962C8B-B14F-4D97-AF65-F5344CB8AC3E}">
        <p14:creationId xmlns:p14="http://schemas.microsoft.com/office/powerpoint/2010/main" val="14386077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4964"/>
            <a:ext cx="9144000" cy="5148260"/>
          </a:xfrm>
        </p:spPr>
        <p:txBody>
          <a:bodyPr>
            <a:normAutofit/>
          </a:bodyPr>
          <a:lstStyle/>
          <a:p>
            <a:pPr marL="457200" lvl="1" indent="0">
              <a:buNone/>
            </a:pPr>
            <a:endParaRPr lang="en-US" dirty="0"/>
          </a:p>
          <a:p>
            <a:pPr marL="457200" lvl="1" indent="0">
              <a:buNone/>
            </a:pPr>
            <a:r>
              <a:rPr lang="en-US" sz="1800" dirty="0"/>
              <a:t>In mi-core-</a:t>
            </a:r>
            <a:r>
              <a:rPr lang="en-US" sz="1800" dirty="0" err="1"/>
              <a:t>taglibs.tld</a:t>
            </a:r>
            <a:r>
              <a:rPr lang="en-US" sz="1800" dirty="0"/>
              <a:t>: </a:t>
            </a:r>
            <a:endParaRPr lang="en-US" sz="1800" dirty="0" smtClean="0"/>
          </a:p>
          <a:p>
            <a:pPr marL="457200" lvl="1" indent="0">
              <a:buNone/>
            </a:pPr>
            <a:r>
              <a:rPr lang="en-US" sz="1800" dirty="0" smtClean="0"/>
              <a:t>&lt;</a:t>
            </a:r>
            <a:r>
              <a:rPr lang="en-US" sz="1800" dirty="0"/>
              <a:t>tag&gt;    </a:t>
            </a:r>
            <a:endParaRPr lang="en-US" sz="1800" dirty="0" smtClean="0"/>
          </a:p>
          <a:p>
            <a:pPr marL="457200" lvl="1" indent="0">
              <a:buNone/>
            </a:pPr>
            <a:r>
              <a:rPr lang="en-US" sz="1800" dirty="0"/>
              <a:t>	</a:t>
            </a:r>
            <a:r>
              <a:rPr lang="en-US" sz="1800" dirty="0" smtClean="0"/>
              <a:t>&lt;</a:t>
            </a:r>
            <a:r>
              <a:rPr lang="en-US" sz="1800" dirty="0"/>
              <a:t>description&gt;Paywall tag&lt;/description&gt;    </a:t>
            </a:r>
            <a:endParaRPr lang="en-US" sz="1800" dirty="0" smtClean="0"/>
          </a:p>
          <a:p>
            <a:pPr marL="457200" lvl="1" indent="0">
              <a:buNone/>
            </a:pPr>
            <a:r>
              <a:rPr lang="en-US" sz="1800" dirty="0"/>
              <a:t>	</a:t>
            </a:r>
            <a:r>
              <a:rPr lang="en-US" sz="1800" dirty="0" smtClean="0"/>
              <a:t>&lt;</a:t>
            </a:r>
            <a:r>
              <a:rPr lang="en-US" sz="1800" dirty="0"/>
              <a:t>name&gt;paywall&lt;/name&gt; </a:t>
            </a:r>
            <a:endParaRPr lang="en-US" sz="1800" dirty="0" smtClean="0"/>
          </a:p>
          <a:p>
            <a:pPr marL="457200" lvl="1" indent="0">
              <a:buNone/>
            </a:pPr>
            <a:r>
              <a:rPr lang="en-US" sz="1800" dirty="0"/>
              <a:t> </a:t>
            </a:r>
            <a:r>
              <a:rPr lang="en-US" sz="1800" dirty="0" smtClean="0"/>
              <a:t>     </a:t>
            </a:r>
            <a:r>
              <a:rPr lang="en-US" sz="1800" dirty="0"/>
              <a:t>&lt;tag-class&gt;</a:t>
            </a:r>
            <a:r>
              <a:rPr lang="en-US" sz="1800" dirty="0" err="1"/>
              <a:t>com.mcclatchyinteractive.tags.paywall.Paywall</a:t>
            </a:r>
            <a:r>
              <a:rPr lang="en-US" sz="1800" dirty="0"/>
              <a:t>&lt;/tag-class</a:t>
            </a:r>
            <a:r>
              <a:rPr lang="en-US" sz="1800" dirty="0" smtClean="0"/>
              <a:t>&gt;</a:t>
            </a:r>
          </a:p>
          <a:p>
            <a:pPr marL="457200" lvl="1" indent="0">
              <a:buNone/>
            </a:pPr>
            <a:r>
              <a:rPr lang="en-US" sz="1800" dirty="0" smtClean="0"/>
              <a:t>     	&lt;</a:t>
            </a:r>
            <a:r>
              <a:rPr lang="en-US" sz="1800" dirty="0"/>
              <a:t>body-content&gt;empty&lt;/body-content&gt; </a:t>
            </a:r>
            <a:r>
              <a:rPr lang="en-US" sz="1800" dirty="0" smtClean="0"/>
              <a:t>&lt;</a:t>
            </a:r>
          </a:p>
          <a:p>
            <a:pPr marL="457200" lvl="1" indent="0">
              <a:buNone/>
            </a:pPr>
            <a:r>
              <a:rPr lang="en-US" sz="1800" dirty="0" smtClean="0"/>
              <a:t>&lt;/</a:t>
            </a:r>
            <a:r>
              <a:rPr lang="en-US" sz="1800" dirty="0"/>
              <a:t>tag</a:t>
            </a:r>
            <a:r>
              <a:rPr lang="en-US" sz="1800" dirty="0" smtClean="0"/>
              <a:t>&gt;</a:t>
            </a:r>
          </a:p>
          <a:p>
            <a:pPr marL="457200" lvl="1" indent="0">
              <a:buNone/>
            </a:pPr>
            <a:endParaRPr lang="en-US" sz="1800" dirty="0"/>
          </a:p>
          <a:p>
            <a:pPr marL="457200" lvl="1" indent="0">
              <a:buNone/>
            </a:pPr>
            <a:r>
              <a:rPr lang="en-US" sz="1800" b="1" dirty="0" err="1"/>
              <a:t>Head.jsp</a:t>
            </a:r>
            <a:endParaRPr lang="en-US" sz="1800" b="1" dirty="0"/>
          </a:p>
          <a:p>
            <a:pPr marL="457200" lvl="1" indent="0">
              <a:buNone/>
            </a:pPr>
            <a:r>
              <a:rPr lang="en-US" sz="1800" dirty="0" smtClean="0"/>
              <a:t>Add </a:t>
            </a:r>
            <a:r>
              <a:rPr lang="en-US" sz="1800" dirty="0" err="1"/>
              <a:t>taglib</a:t>
            </a:r>
            <a:r>
              <a:rPr lang="en-US" sz="1800" dirty="0"/>
              <a:t>: </a:t>
            </a:r>
            <a:endParaRPr lang="en-US" sz="1800" dirty="0" smtClean="0"/>
          </a:p>
          <a:p>
            <a:pPr marL="457200" lvl="1" indent="0">
              <a:buNone/>
            </a:pPr>
            <a:r>
              <a:rPr lang="en-US" sz="1800" dirty="0"/>
              <a:t>	</a:t>
            </a:r>
            <a:r>
              <a:rPr lang="en-US" sz="1800" dirty="0" smtClean="0"/>
              <a:t>&lt;%@ </a:t>
            </a:r>
            <a:r>
              <a:rPr lang="en-US" sz="1800" dirty="0" err="1"/>
              <a:t>taglib</a:t>
            </a:r>
            <a:r>
              <a:rPr lang="en-US" sz="1800" dirty="0"/>
              <a:t> prefix="mi-core" </a:t>
            </a:r>
            <a:r>
              <a:rPr lang="en-US" sz="1800" dirty="0" err="1"/>
              <a:t>uri</a:t>
            </a:r>
            <a:r>
              <a:rPr lang="en-US" sz="1800" dirty="0"/>
              <a:t>="/WEB-INF/tags/mi-core-</a:t>
            </a:r>
            <a:r>
              <a:rPr lang="en-US" sz="1800" dirty="0" err="1"/>
              <a:t>taglibDescriptor.tld</a:t>
            </a:r>
            <a:r>
              <a:rPr lang="en-US" sz="1800" dirty="0"/>
              <a:t>" %&gt; </a:t>
            </a:r>
            <a:r>
              <a:rPr lang="en-US" sz="1800" dirty="0" smtClean="0"/>
              <a:t> </a:t>
            </a:r>
          </a:p>
          <a:p>
            <a:pPr marL="457200" lvl="1" indent="0">
              <a:buNone/>
            </a:pPr>
            <a:r>
              <a:rPr lang="en-US" sz="1800" dirty="0"/>
              <a:t>	</a:t>
            </a:r>
            <a:r>
              <a:rPr lang="en-US" sz="1800" dirty="0" smtClean="0"/>
              <a:t>Add </a:t>
            </a:r>
            <a:r>
              <a:rPr lang="en-US" sz="1800" dirty="0"/>
              <a:t>tag: &lt;</a:t>
            </a:r>
            <a:r>
              <a:rPr lang="en-US" sz="1800" dirty="0" err="1"/>
              <a:t>mi-core:paywall</a:t>
            </a:r>
            <a:r>
              <a:rPr lang="en-US" sz="1800" dirty="0"/>
              <a:t>/&gt;</a:t>
            </a:r>
            <a:endParaRPr lang="en-US" sz="1800" dirty="0" smtClean="0"/>
          </a:p>
          <a:p>
            <a:pPr lvl="1">
              <a:buFont typeface="Wingdings" panose="05000000000000000000" pitchFamily="2" charset="2"/>
              <a:buChar char="ü"/>
            </a:pPr>
            <a:endParaRPr lang="en-US" sz="1200" dirty="0" smtClean="0"/>
          </a:p>
          <a:p>
            <a:pPr marL="0" indent="0">
              <a:buNone/>
            </a:pPr>
            <a:endParaRPr lang="en-US" sz="1200" dirty="0"/>
          </a:p>
        </p:txBody>
      </p:sp>
      <p:sp>
        <p:nvSpPr>
          <p:cNvPr id="4" name="Title 3"/>
          <p:cNvSpPr>
            <a:spLocks noGrp="1"/>
          </p:cNvSpPr>
          <p:nvPr>
            <p:ph type="title"/>
          </p:nvPr>
        </p:nvSpPr>
        <p:spPr/>
        <p:txBody>
          <a:bodyPr/>
          <a:lstStyle/>
          <a:p>
            <a:r>
              <a:rPr lang="en-US" dirty="0" smtClean="0"/>
              <a:t>Paywall</a:t>
            </a:r>
            <a:endParaRPr lang="en-US" dirty="0"/>
          </a:p>
        </p:txBody>
      </p:sp>
    </p:spTree>
    <p:extLst>
      <p:ext uri="{BB962C8B-B14F-4D97-AF65-F5344CB8AC3E}">
        <p14:creationId xmlns:p14="http://schemas.microsoft.com/office/powerpoint/2010/main" val="10594198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4964"/>
            <a:ext cx="9144000" cy="5148260"/>
          </a:xfrm>
        </p:spPr>
        <p:txBody>
          <a:bodyPr>
            <a:normAutofit/>
          </a:bodyPr>
          <a:lstStyle/>
          <a:p>
            <a:pPr marL="457200" lvl="1" indent="0">
              <a:buNone/>
            </a:pPr>
            <a:endParaRPr lang="en-US" dirty="0"/>
          </a:p>
          <a:p>
            <a:pPr marL="457200" lvl="1" indent="0">
              <a:buNone/>
            </a:pPr>
            <a:r>
              <a:rPr lang="en-US" sz="1800" dirty="0"/>
              <a:t>No paywall output if either: </a:t>
            </a:r>
            <a:endParaRPr lang="en-US" sz="1800" dirty="0" smtClean="0"/>
          </a:p>
          <a:p>
            <a:pPr marL="457200" lvl="1" indent="0">
              <a:buNone/>
            </a:pPr>
            <a:r>
              <a:rPr lang="en-US" sz="1800" dirty="0"/>
              <a:t>	</a:t>
            </a:r>
            <a:r>
              <a:rPr lang="en-US" sz="1800" dirty="0" smtClean="0"/>
              <a:t>● </a:t>
            </a:r>
            <a:r>
              <a:rPr lang="en-US" sz="1800" dirty="0"/>
              <a:t>mi.paywall.allow is </a:t>
            </a:r>
            <a:r>
              <a:rPr lang="en-US" sz="1800" dirty="0" smtClean="0"/>
              <a:t>false</a:t>
            </a:r>
          </a:p>
          <a:p>
            <a:pPr marL="457200" lvl="1" indent="0">
              <a:buNone/>
            </a:pPr>
            <a:r>
              <a:rPr lang="en-US" sz="1800" dirty="0"/>
              <a:t>	</a:t>
            </a:r>
            <a:r>
              <a:rPr lang="en-US" sz="1800" dirty="0" smtClean="0"/>
              <a:t>● </a:t>
            </a:r>
            <a:r>
              <a:rPr lang="en-US" sz="1800" dirty="0"/>
              <a:t>PageLevel.VIDEO is </a:t>
            </a:r>
            <a:r>
              <a:rPr lang="en-US" sz="1800" dirty="0" smtClean="0"/>
              <a:t>true</a:t>
            </a:r>
          </a:p>
          <a:p>
            <a:pPr marL="457200" lvl="1" indent="0">
              <a:buNone/>
            </a:pPr>
            <a:endParaRPr lang="en-US" sz="1200" dirty="0" smtClean="0"/>
          </a:p>
          <a:p>
            <a:pPr marL="0" indent="0">
              <a:buNone/>
            </a:pPr>
            <a:endParaRPr lang="en-US" sz="1200" dirty="0"/>
          </a:p>
        </p:txBody>
      </p:sp>
      <p:sp>
        <p:nvSpPr>
          <p:cNvPr id="4" name="Title 3"/>
          <p:cNvSpPr>
            <a:spLocks noGrp="1"/>
          </p:cNvSpPr>
          <p:nvPr>
            <p:ph type="title"/>
          </p:nvPr>
        </p:nvSpPr>
        <p:spPr/>
        <p:txBody>
          <a:bodyPr/>
          <a:lstStyle/>
          <a:p>
            <a:r>
              <a:rPr lang="en-US" dirty="0" smtClean="0"/>
              <a:t>Paywall</a:t>
            </a:r>
            <a:endParaRPr lang="en-US" dirty="0"/>
          </a:p>
        </p:txBody>
      </p:sp>
    </p:spTree>
    <p:extLst>
      <p:ext uri="{BB962C8B-B14F-4D97-AF65-F5344CB8AC3E}">
        <p14:creationId xmlns:p14="http://schemas.microsoft.com/office/powerpoint/2010/main" val="8046458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4964"/>
            <a:ext cx="9144000" cy="5148260"/>
          </a:xfrm>
        </p:spPr>
        <p:txBody>
          <a:bodyPr>
            <a:normAutofit fontScale="92500"/>
          </a:bodyPr>
          <a:lstStyle/>
          <a:p>
            <a:pPr marL="457200" lvl="1" indent="0">
              <a:buNone/>
            </a:pPr>
            <a:r>
              <a:rPr lang="en-US" sz="1600" b="1" dirty="0" smtClean="0">
                <a:solidFill>
                  <a:srgbClr val="FF0000"/>
                </a:solidFill>
              </a:rPr>
              <a:t>Press Plus </a:t>
            </a:r>
            <a:r>
              <a:rPr lang="en-US" sz="1600" b="1" dirty="0">
                <a:solidFill>
                  <a:srgbClr val="FF0000"/>
                </a:solidFill>
              </a:rPr>
              <a:t>JavaScript</a:t>
            </a:r>
          </a:p>
          <a:p>
            <a:pPr marL="457200" lvl="1" indent="0">
              <a:buNone/>
            </a:pPr>
            <a:r>
              <a:rPr lang="en-US" sz="1600" dirty="0"/>
              <a:t>&lt;script&gt;  </a:t>
            </a:r>
            <a:endParaRPr lang="en-US" sz="1600" dirty="0" smtClean="0"/>
          </a:p>
          <a:p>
            <a:pPr marL="457200" lvl="1" indent="0">
              <a:buNone/>
            </a:pPr>
            <a:r>
              <a:rPr lang="en-US" sz="1600" dirty="0" smtClean="0"/>
              <a:t> </a:t>
            </a:r>
            <a:r>
              <a:rPr lang="en-US" sz="1600" dirty="0"/>
              <a:t>var z='SX0aQdtL2wmlZCw6feEJwJ';   if(/</a:t>
            </a:r>
            <a:r>
              <a:rPr lang="en-US" sz="1600" dirty="0" err="1"/>
              <a:t>Android|iPhone|iPod|iPad|webOS|BlackBerry|IEMobile|Opera</a:t>
            </a:r>
            <a:r>
              <a:rPr lang="en-US" sz="1600" dirty="0"/>
              <a:t> </a:t>
            </a:r>
            <a:r>
              <a:rPr lang="en-US" sz="1600" dirty="0" err="1"/>
              <a:t>Mini|Android|iPhone</a:t>
            </a:r>
            <a:r>
              <a:rPr lang="en-US" sz="1600" dirty="0"/>
              <a:t>|         </a:t>
            </a:r>
            <a:r>
              <a:rPr lang="en-US" sz="1600" dirty="0" err="1"/>
              <a:t>iPod|iPad|webOS|BlackBerry|IEMobile|Opera</a:t>
            </a:r>
            <a:r>
              <a:rPr lang="en-US" sz="1600" dirty="0"/>
              <a:t> Mini/</a:t>
            </a:r>
            <a:r>
              <a:rPr lang="en-US" sz="1600" dirty="0" err="1"/>
              <a:t>i.test</a:t>
            </a:r>
            <a:r>
              <a:rPr lang="en-US" sz="1600" dirty="0"/>
              <a:t>(</a:t>
            </a:r>
            <a:r>
              <a:rPr lang="en-US" sz="1600" dirty="0" err="1"/>
              <a:t>navigator.userAgent</a:t>
            </a:r>
            <a:r>
              <a:rPr lang="en-US" sz="1600" dirty="0"/>
              <a:t>) {               z='pgUIpu3XN3PhUibW4DcWAJ'   };   var pp={client:{                 </a:t>
            </a:r>
            <a:r>
              <a:rPr lang="en-US" sz="1600" dirty="0" err="1"/>
              <a:t>config</a:t>
            </a:r>
            <a:r>
              <a:rPr lang="en-US" sz="1600" dirty="0"/>
              <a:t>: {                      'zone':z,'mode':'universal','debug':0,'precheck':function(){return 1}               }       }   }; </a:t>
            </a:r>
            <a:endParaRPr lang="en-US" sz="1600" dirty="0" smtClean="0"/>
          </a:p>
          <a:p>
            <a:pPr marL="457200" lvl="1" indent="0">
              <a:buNone/>
            </a:pPr>
            <a:r>
              <a:rPr lang="en-US" sz="1600" dirty="0" smtClean="0"/>
              <a:t>&lt;/</a:t>
            </a:r>
            <a:r>
              <a:rPr lang="en-US" sz="1600" dirty="0"/>
              <a:t>script</a:t>
            </a:r>
            <a:r>
              <a:rPr lang="en-US" sz="1600" dirty="0" smtClean="0"/>
              <a:t>&gt;</a:t>
            </a:r>
            <a:endParaRPr lang="en-US" sz="1600" dirty="0"/>
          </a:p>
          <a:p>
            <a:pPr marL="457200" lvl="1" indent="0">
              <a:buNone/>
            </a:pPr>
            <a:r>
              <a:rPr lang="en-US" sz="1600" dirty="0"/>
              <a:t>&lt;script </a:t>
            </a:r>
            <a:r>
              <a:rPr lang="en-US" sz="1600" dirty="0" err="1"/>
              <a:t>src</a:t>
            </a:r>
            <a:r>
              <a:rPr lang="en-US" sz="1600" dirty="0"/>
              <a:t>='http://s.ppjol.net/lightbox/pp4.js'&gt;&lt;/script</a:t>
            </a:r>
            <a:r>
              <a:rPr lang="en-US" sz="1600" dirty="0" smtClean="0"/>
              <a:t>&gt;</a:t>
            </a:r>
          </a:p>
          <a:p>
            <a:pPr marL="457200" lvl="1" indent="0">
              <a:buNone/>
            </a:pPr>
            <a:endParaRPr lang="en-US" sz="1600" dirty="0"/>
          </a:p>
          <a:p>
            <a:pPr marL="457200" lvl="1" indent="0">
              <a:buNone/>
            </a:pPr>
            <a:r>
              <a:rPr lang="en-US" sz="1600" b="1" dirty="0">
                <a:solidFill>
                  <a:srgbClr val="FF0000"/>
                </a:solidFill>
              </a:rPr>
              <a:t>Syncronex JavaScript</a:t>
            </a:r>
          </a:p>
          <a:p>
            <a:pPr marL="457200" lvl="1" indent="0">
              <a:buNone/>
            </a:pPr>
            <a:r>
              <a:rPr lang="en-US" sz="1600" dirty="0"/>
              <a:t>&lt;script&gt;  </a:t>
            </a:r>
            <a:endParaRPr lang="en-US" sz="1600" dirty="0" smtClean="0"/>
          </a:p>
          <a:p>
            <a:pPr marL="457200" lvl="1" indent="0">
              <a:buNone/>
            </a:pPr>
            <a:r>
              <a:rPr lang="en-US" sz="1600" dirty="0" smtClean="0"/>
              <a:t> </a:t>
            </a:r>
            <a:r>
              <a:rPr lang="en-US" sz="1600" dirty="0"/>
              <a:t>var z='free';   if(/</a:t>
            </a:r>
            <a:r>
              <a:rPr lang="en-US" sz="1600" dirty="0" err="1"/>
              <a:t>Android|iPhone|iPod|iPad|webOS|BlackBerry|IEMobile|Opera</a:t>
            </a:r>
            <a:r>
              <a:rPr lang="en-US" sz="1600" dirty="0"/>
              <a:t> </a:t>
            </a:r>
            <a:r>
              <a:rPr lang="en-US" sz="1600" dirty="0" err="1"/>
              <a:t>Mini|Android|iPhone</a:t>
            </a:r>
            <a:r>
              <a:rPr lang="en-US" sz="1600" dirty="0"/>
              <a:t>|      </a:t>
            </a:r>
            <a:r>
              <a:rPr lang="en-US" sz="1600" dirty="0" err="1"/>
              <a:t>iPod|iPad|webOS|BlackBerry|IEMobile|Opera</a:t>
            </a:r>
            <a:r>
              <a:rPr lang="en-US" sz="1600" dirty="0"/>
              <a:t> Mini/</a:t>
            </a:r>
            <a:r>
              <a:rPr lang="en-US" sz="1600" dirty="0" err="1"/>
              <a:t>i.test</a:t>
            </a:r>
            <a:r>
              <a:rPr lang="en-US" sz="1600" dirty="0"/>
              <a:t>(</a:t>
            </a:r>
            <a:r>
              <a:rPr lang="en-US" sz="1600" dirty="0" err="1"/>
              <a:t>navigator.userAgent</a:t>
            </a:r>
            <a:r>
              <a:rPr lang="en-US" sz="1600" dirty="0"/>
              <a:t>)){         z='</a:t>
            </a:r>
            <a:r>
              <a:rPr lang="en-US" sz="1600" dirty="0" err="1"/>
              <a:t>mobilesite</a:t>
            </a:r>
            <a:r>
              <a:rPr lang="en-US" sz="1600" dirty="0"/>
              <a:t>'   };   var categoryMeta =</a:t>
            </a:r>
            <a:r>
              <a:rPr lang="en-US" sz="1600" dirty="0" err="1"/>
              <a:t>document.createElement</a:t>
            </a:r>
            <a:r>
              <a:rPr lang="en-US" sz="1600" dirty="0"/>
              <a:t>("meta");   </a:t>
            </a:r>
            <a:r>
              <a:rPr lang="en-US" sz="1600" dirty="0" err="1"/>
              <a:t>categoryMeta.setAttribute</a:t>
            </a:r>
            <a:r>
              <a:rPr lang="en-US" sz="1600" dirty="0"/>
              <a:t>("name", "__</a:t>
            </a:r>
            <a:r>
              <a:rPr lang="en-US" sz="1600" dirty="0" err="1"/>
              <a:t>sync_contentCategory</a:t>
            </a:r>
            <a:r>
              <a:rPr lang="en-US" sz="1600" dirty="0"/>
              <a:t>");   </a:t>
            </a:r>
            <a:r>
              <a:rPr lang="en-US" sz="1600" dirty="0" err="1"/>
              <a:t>categoryMeta.setAttribute</a:t>
            </a:r>
            <a:r>
              <a:rPr lang="en-US" sz="1600" dirty="0"/>
              <a:t>("content", z);   </a:t>
            </a:r>
            <a:r>
              <a:rPr lang="en-US" sz="1600" dirty="0" err="1"/>
              <a:t>document.getElementsByTagName</a:t>
            </a:r>
            <a:r>
              <a:rPr lang="en-US" sz="1600" dirty="0"/>
              <a:t>('head')[0].</a:t>
            </a:r>
            <a:r>
              <a:rPr lang="en-US" sz="1600" dirty="0" err="1"/>
              <a:t>appendChild</a:t>
            </a:r>
            <a:r>
              <a:rPr lang="en-US" sz="1600" dirty="0"/>
              <a:t>( categoryMeta ); &lt;/script&gt;</a:t>
            </a:r>
          </a:p>
          <a:p>
            <a:pPr marL="457200" lvl="1" indent="0">
              <a:buNone/>
            </a:pPr>
            <a:r>
              <a:rPr lang="en-US" sz="1600" dirty="0"/>
              <a:t>&lt;script type="text/</a:t>
            </a:r>
            <a:r>
              <a:rPr lang="en-US" sz="1600" dirty="0" err="1"/>
              <a:t>javascript</a:t>
            </a:r>
            <a:r>
              <a:rPr lang="en-US" sz="1600" dirty="0"/>
              <a:t>" </a:t>
            </a:r>
            <a:r>
              <a:rPr lang="en-US" sz="1600" dirty="0" err="1"/>
              <a:t>src</a:t>
            </a:r>
            <a:r>
              <a:rPr lang="en-US" sz="1600" dirty="0"/>
              <a:t>="https://www.syncaccess.net/mc/tnt/api/scripts/syncwall"&gt; &lt;/script&gt;</a:t>
            </a:r>
          </a:p>
          <a:p>
            <a:pPr lvl="1">
              <a:buFont typeface="Wingdings" panose="05000000000000000000" pitchFamily="2" charset="2"/>
              <a:buChar char="ü"/>
            </a:pPr>
            <a:endParaRPr lang="en-US" sz="1200" dirty="0" smtClean="0"/>
          </a:p>
          <a:p>
            <a:pPr marL="0" indent="0">
              <a:buNone/>
            </a:pPr>
            <a:endParaRPr lang="en-US" sz="1200" dirty="0"/>
          </a:p>
        </p:txBody>
      </p:sp>
      <p:sp>
        <p:nvSpPr>
          <p:cNvPr id="4" name="Title 3"/>
          <p:cNvSpPr>
            <a:spLocks noGrp="1"/>
          </p:cNvSpPr>
          <p:nvPr>
            <p:ph type="title"/>
          </p:nvPr>
        </p:nvSpPr>
        <p:spPr/>
        <p:txBody>
          <a:bodyPr/>
          <a:lstStyle/>
          <a:p>
            <a:r>
              <a:rPr lang="en-US" dirty="0" smtClean="0"/>
              <a:t>Paywall</a:t>
            </a:r>
            <a:endParaRPr lang="en-US" dirty="0"/>
          </a:p>
        </p:txBody>
      </p:sp>
    </p:spTree>
    <p:extLst>
      <p:ext uri="{BB962C8B-B14F-4D97-AF65-F5344CB8AC3E}">
        <p14:creationId xmlns:p14="http://schemas.microsoft.com/office/powerpoint/2010/main" val="26263630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39116"/>
            <a:ext cx="6172200" cy="415498"/>
          </a:xfrm>
        </p:spPr>
        <p:txBody>
          <a:bodyPr/>
          <a:lstStyle/>
          <a:p>
            <a:r>
              <a:rPr lang="en-US" sz="2100" dirty="0"/>
              <a:t>The Kit (Software Suite)</a:t>
            </a:r>
          </a:p>
        </p:txBody>
      </p:sp>
      <p:sp>
        <p:nvSpPr>
          <p:cNvPr id="3" name="Content Placeholder 2"/>
          <p:cNvSpPr>
            <a:spLocks noGrp="1"/>
          </p:cNvSpPr>
          <p:nvPr>
            <p:ph idx="1"/>
          </p:nvPr>
        </p:nvSpPr>
        <p:spPr/>
        <p:txBody>
          <a:bodyPr>
            <a:normAutofit/>
          </a:bodyPr>
          <a:lstStyle/>
          <a:p>
            <a:pPr marL="342900" lvl="1" indent="0">
              <a:buNone/>
            </a:pPr>
            <a:endParaRPr lang="en-US" sz="1200" dirty="0"/>
          </a:p>
          <a:p>
            <a:pPr lvl="1"/>
            <a:endParaRPr lang="en-US" sz="1200" dirty="0"/>
          </a:p>
          <a:p>
            <a:pPr lvl="1"/>
            <a:endParaRPr lang="en-US" sz="1200" dirty="0"/>
          </a:p>
          <a:p>
            <a:pPr>
              <a:buFont typeface="Wingdings" panose="05000000000000000000" pitchFamily="2" charset="2"/>
              <a:buChar char="ü"/>
            </a:pP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758159"/>
            <a:ext cx="8052515" cy="3341682"/>
          </a:xfrm>
          <a:prstGeom prst="rect">
            <a:avLst/>
          </a:prstGeom>
        </p:spPr>
      </p:pic>
    </p:spTree>
    <p:extLst>
      <p:ext uri="{BB962C8B-B14F-4D97-AF65-F5344CB8AC3E}">
        <p14:creationId xmlns:p14="http://schemas.microsoft.com/office/powerpoint/2010/main" val="3146563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869" y="264434"/>
            <a:ext cx="6172200" cy="415498"/>
          </a:xfrm>
        </p:spPr>
        <p:txBody>
          <a:bodyPr/>
          <a:lstStyle/>
          <a:p>
            <a:r>
              <a:rPr lang="en-US" sz="2100" dirty="0"/>
              <a:t>CANNON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1500" dirty="0"/>
              <a:t>Cannon is a program to handle the most common tasks </a:t>
            </a:r>
          </a:p>
          <a:p>
            <a:pPr>
              <a:buFont typeface="Wingdings" panose="05000000000000000000" pitchFamily="2" charset="2"/>
              <a:buChar char="ü"/>
            </a:pPr>
            <a:r>
              <a:rPr lang="en-US" sz="1500" dirty="0"/>
              <a:t>Cannon has multiple flows, each flow represents a step in the development process </a:t>
            </a:r>
            <a:endParaRPr lang="en-US" sz="1200" dirty="0"/>
          </a:p>
          <a:p>
            <a:pPr lvl="1"/>
            <a:endParaRPr lang="en-US" sz="1200" dirty="0"/>
          </a:p>
          <a:p>
            <a:pPr lvl="1"/>
            <a:endParaRPr lang="en-US" sz="1200" dirty="0"/>
          </a:p>
          <a:p>
            <a:pPr marL="0" indent="0">
              <a:buNone/>
            </a:pPr>
            <a:endParaRPr lang="en-US" sz="1200" dirty="0"/>
          </a:p>
        </p:txBody>
      </p:sp>
      <p:graphicFrame>
        <p:nvGraphicFramePr>
          <p:cNvPr id="6" name="Table 5"/>
          <p:cNvGraphicFramePr>
            <a:graphicFrameLocks noGrp="1"/>
          </p:cNvGraphicFramePr>
          <p:nvPr>
            <p:extLst/>
          </p:nvPr>
        </p:nvGraphicFramePr>
        <p:xfrm>
          <a:off x="772733" y="2418000"/>
          <a:ext cx="6030533" cy="2314572"/>
        </p:xfrm>
        <a:graphic>
          <a:graphicData uri="http://schemas.openxmlformats.org/drawingml/2006/table">
            <a:tbl>
              <a:tblPr firstRow="1" firstCol="1" bandRow="1">
                <a:tableStyleId>{5C22544A-7EE6-4342-B048-85BDC9FD1C3A}</a:tableStyleId>
              </a:tblPr>
              <a:tblGrid>
                <a:gridCol w="2246559"/>
                <a:gridCol w="2628900"/>
                <a:gridCol w="1155074"/>
              </a:tblGrid>
              <a:tr h="242888">
                <a:tc>
                  <a:txBody>
                    <a:bodyPr/>
                    <a:lstStyle/>
                    <a:p>
                      <a:pPr marL="0" marR="0">
                        <a:lnSpc>
                          <a:spcPts val="1500"/>
                        </a:lnSpc>
                        <a:spcBef>
                          <a:spcPts val="0"/>
                        </a:spcBef>
                        <a:spcAft>
                          <a:spcPts val="0"/>
                        </a:spcAft>
                      </a:pPr>
                      <a:r>
                        <a:rPr lang="en-US" sz="800" dirty="0" smtClean="0">
                          <a:effectLst/>
                        </a:rPr>
                        <a:t>Flow</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1438" marR="107156" marT="50006" marB="50006"/>
                </a:tc>
                <a:tc>
                  <a:txBody>
                    <a:bodyPr/>
                    <a:lstStyle/>
                    <a:p>
                      <a:pPr marL="0" marR="0">
                        <a:lnSpc>
                          <a:spcPts val="1500"/>
                        </a:lnSpc>
                        <a:spcBef>
                          <a:spcPts val="0"/>
                        </a:spcBef>
                        <a:spcAft>
                          <a:spcPts val="0"/>
                        </a:spcAft>
                      </a:pPr>
                      <a:r>
                        <a:rPr lang="en-US" sz="800">
                          <a:effectLst/>
                        </a:rPr>
                        <a:t>From</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107156" marT="50006" marB="50006"/>
                </a:tc>
                <a:tc>
                  <a:txBody>
                    <a:bodyPr/>
                    <a:lstStyle/>
                    <a:p>
                      <a:pPr marL="0" marR="0">
                        <a:lnSpc>
                          <a:spcPts val="1500"/>
                        </a:lnSpc>
                        <a:spcBef>
                          <a:spcPts val="0"/>
                        </a:spcBef>
                        <a:spcAft>
                          <a:spcPts val="0"/>
                        </a:spcAft>
                      </a:pPr>
                      <a:r>
                        <a:rPr lang="en-US" sz="800">
                          <a:effectLst/>
                        </a:rPr>
                        <a:t>To</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107156" marT="50006" marB="50006"/>
                </a:tc>
              </a:tr>
              <a:tr h="385763">
                <a:tc>
                  <a:txBody>
                    <a:bodyPr/>
                    <a:lstStyle/>
                    <a:p>
                      <a:pPr marL="0" marR="0">
                        <a:lnSpc>
                          <a:spcPts val="1500"/>
                        </a:lnSpc>
                        <a:spcBef>
                          <a:spcPts val="0"/>
                        </a:spcBef>
                        <a:spcAft>
                          <a:spcPts val="0"/>
                        </a:spcAft>
                      </a:pPr>
                      <a:r>
                        <a:rPr lang="en-US" sz="800" dirty="0" err="1">
                          <a:effectLst/>
                        </a:rPr>
                        <a:t>ms</a:t>
                      </a:r>
                      <a:r>
                        <a:rPr lang="en-US" sz="800" dirty="0">
                          <a:effectLst/>
                        </a:rPr>
                        <a:t>-prod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a:effectLst/>
                        </a:rPr>
                        <a:t>Mothership on dev</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a:effectLst/>
                        </a:rPr>
                        <a:t>All publications on production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r>
              <a:tr h="385763">
                <a:tc>
                  <a:txBody>
                    <a:bodyPr/>
                    <a:lstStyle/>
                    <a:p>
                      <a:pPr marL="0" marR="0">
                        <a:lnSpc>
                          <a:spcPts val="1500"/>
                        </a:lnSpc>
                        <a:spcBef>
                          <a:spcPts val="0"/>
                        </a:spcBef>
                        <a:spcAft>
                          <a:spcPts val="0"/>
                        </a:spcAft>
                      </a:pPr>
                      <a:r>
                        <a:rPr lang="en-US" sz="800">
                          <a:effectLst/>
                        </a:rPr>
                        <a:t>ms-qa1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dirty="0">
                          <a:effectLst/>
                        </a:rPr>
                        <a:t>Mothership on dev</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a:effectLst/>
                        </a:rPr>
                        <a:t>All publications on QA1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r>
              <a:tr h="242888">
                <a:tc>
                  <a:txBody>
                    <a:bodyPr/>
                    <a:lstStyle/>
                    <a:p>
                      <a:pPr marL="0" marR="0">
                        <a:lnSpc>
                          <a:spcPts val="1500"/>
                        </a:lnSpc>
                        <a:spcBef>
                          <a:spcPts val="0"/>
                        </a:spcBef>
                        <a:spcAft>
                          <a:spcPts val="0"/>
                        </a:spcAft>
                      </a:pPr>
                      <a:r>
                        <a:rPr lang="en-US" sz="800">
                          <a:effectLst/>
                        </a:rPr>
                        <a:t>ms-qa2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dirty="0">
                          <a:effectLst/>
                        </a:rPr>
                        <a:t>Mothership on dev</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a:effectLst/>
                        </a:rPr>
                        <a:t>All publication on QA2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r>
              <a:tr h="385763">
                <a:tc>
                  <a:txBody>
                    <a:bodyPr/>
                    <a:lstStyle/>
                    <a:p>
                      <a:pPr marL="0" marR="0">
                        <a:lnSpc>
                          <a:spcPts val="1500"/>
                        </a:lnSpc>
                        <a:spcBef>
                          <a:spcPts val="0"/>
                        </a:spcBef>
                        <a:spcAft>
                          <a:spcPts val="0"/>
                        </a:spcAft>
                      </a:pPr>
                      <a:r>
                        <a:rPr lang="en-US" sz="800">
                          <a:effectLst/>
                        </a:rPr>
                        <a:t>ms-train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dirty="0">
                          <a:effectLst/>
                        </a:rPr>
                        <a:t>Mothership on dev</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dirty="0">
                          <a:effectLst/>
                        </a:rPr>
                        <a:t>Production training publication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r>
              <a:tr h="242888">
                <a:tc>
                  <a:txBody>
                    <a:bodyPr/>
                    <a:lstStyle/>
                    <a:p>
                      <a:pPr marL="0" marR="0">
                        <a:lnSpc>
                          <a:spcPts val="1500"/>
                        </a:lnSpc>
                        <a:spcBef>
                          <a:spcPts val="0"/>
                        </a:spcBef>
                        <a:spcAft>
                          <a:spcPts val="0"/>
                        </a:spcAft>
                      </a:pPr>
                      <a:r>
                        <a:rPr lang="en-US" sz="800">
                          <a:effectLst/>
                        </a:rPr>
                        <a:t>pg-ms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a:effectLst/>
                        </a:rPr>
                        <a:t>Playground on dev</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c>
                  <a:txBody>
                    <a:bodyPr/>
                    <a:lstStyle/>
                    <a:p>
                      <a:pPr marL="0" marR="0">
                        <a:lnSpc>
                          <a:spcPts val="1500"/>
                        </a:lnSpc>
                        <a:spcBef>
                          <a:spcPts val="0"/>
                        </a:spcBef>
                        <a:spcAft>
                          <a:spcPts val="0"/>
                        </a:spcAft>
                      </a:pPr>
                      <a:r>
                        <a:rPr lang="en-US" sz="800" dirty="0">
                          <a:effectLst/>
                        </a:rPr>
                        <a:t>Mothership on dev</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71438" marR="71438" marT="50006" marB="50006"/>
                </a:tc>
              </a:tr>
            </a:tbl>
          </a:graphicData>
        </a:graphic>
      </p:graphicFrame>
      <p:sp>
        <p:nvSpPr>
          <p:cNvPr id="7" name="TextBox 6"/>
          <p:cNvSpPr txBox="1"/>
          <p:nvPr/>
        </p:nvSpPr>
        <p:spPr>
          <a:xfrm>
            <a:off x="609332" y="5490924"/>
            <a:ext cx="6644693" cy="715581"/>
          </a:xfrm>
          <a:prstGeom prst="rect">
            <a:avLst/>
          </a:prstGeom>
          <a:noFill/>
        </p:spPr>
        <p:txBody>
          <a:bodyPr wrap="square" rtlCol="0">
            <a:spAutoFit/>
          </a:bodyPr>
          <a:lstStyle/>
          <a:p>
            <a:r>
              <a:rPr lang="en-US" sz="1350" dirty="0"/>
              <a:t>Syndication happens from QA to PROD environment through </a:t>
            </a:r>
            <a:r>
              <a:rPr lang="en-US" sz="1350" dirty="0" smtClean="0"/>
              <a:t>Mothership</a:t>
            </a:r>
          </a:p>
          <a:p>
            <a:endParaRPr lang="en-US" sz="1350" dirty="0"/>
          </a:p>
          <a:p>
            <a:r>
              <a:rPr lang="en-US" sz="1350" dirty="0"/>
              <a:t>Cannon is stored in the fixer repository.</a:t>
            </a:r>
          </a:p>
        </p:txBody>
      </p:sp>
    </p:spTree>
    <p:extLst>
      <p:ext uri="{BB962C8B-B14F-4D97-AF65-F5344CB8AC3E}">
        <p14:creationId xmlns:p14="http://schemas.microsoft.com/office/powerpoint/2010/main" val="1922706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92141"/>
            <a:ext cx="6172200" cy="415498"/>
          </a:xfrm>
        </p:spPr>
        <p:txBody>
          <a:bodyPr/>
          <a:lstStyle/>
          <a:p>
            <a:r>
              <a:rPr lang="en-US" sz="2100" dirty="0"/>
              <a:t>SHUTTER</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1350" dirty="0"/>
              <a:t>Is a http based service to facilitate importing and exporting xml for Escenic syndication</a:t>
            </a:r>
          </a:p>
          <a:p>
            <a:pPr>
              <a:buFont typeface="Wingdings" panose="05000000000000000000" pitchFamily="2" charset="2"/>
              <a:buChar char="ü"/>
            </a:pPr>
            <a:r>
              <a:rPr lang="en-US" sz="1350" dirty="0"/>
              <a:t>Escenic requires filesystem access to read and write export/import</a:t>
            </a:r>
          </a:p>
          <a:p>
            <a:pPr>
              <a:buFont typeface="Wingdings" panose="05000000000000000000" pitchFamily="2" charset="2"/>
              <a:buChar char="ü"/>
            </a:pPr>
            <a:r>
              <a:rPr lang="en-US" sz="1350" dirty="0"/>
              <a:t>Shutter provides in interface to do this.</a:t>
            </a:r>
          </a:p>
          <a:p>
            <a:pPr>
              <a:buFont typeface="Wingdings" panose="05000000000000000000" pitchFamily="2" charset="2"/>
              <a:buChar char="ü"/>
            </a:pPr>
            <a:r>
              <a:rPr lang="en-US" sz="1350" dirty="0"/>
              <a:t>Has been implemented in GO</a:t>
            </a:r>
          </a:p>
          <a:p>
            <a:pPr lvl="1"/>
            <a:endParaRPr lang="en-US" sz="1200" dirty="0"/>
          </a:p>
          <a:p>
            <a:pPr lvl="1"/>
            <a:endParaRPr lang="en-US" sz="1200" dirty="0"/>
          </a:p>
          <a:p>
            <a:pPr>
              <a:buFont typeface="Wingdings" panose="05000000000000000000" pitchFamily="2" charset="2"/>
              <a:buChar char="ü"/>
            </a:pPr>
            <a:endParaRPr lang="en-US" sz="1200" dirty="0"/>
          </a:p>
        </p:txBody>
      </p:sp>
    </p:spTree>
    <p:extLst>
      <p:ext uri="{BB962C8B-B14F-4D97-AF65-F5344CB8AC3E}">
        <p14:creationId xmlns:p14="http://schemas.microsoft.com/office/powerpoint/2010/main" val="3721928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304477"/>
            <a:ext cx="6172200" cy="415498"/>
          </a:xfrm>
        </p:spPr>
        <p:txBody>
          <a:bodyPr/>
          <a:lstStyle/>
          <a:p>
            <a:r>
              <a:rPr lang="en-US" sz="2100" dirty="0"/>
              <a:t>EXPOSE &amp; LIGHTMETER</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1200" dirty="0"/>
              <a:t>Expose is a program intended to run from a bash environment that will interface with Shutter to export and download syndication xml</a:t>
            </a:r>
          </a:p>
          <a:p>
            <a:pPr>
              <a:buFont typeface="Wingdings" panose="05000000000000000000" pitchFamily="2" charset="2"/>
              <a:buChar char="ü"/>
            </a:pPr>
            <a:r>
              <a:rPr lang="en-US" sz="1200" dirty="0"/>
              <a:t>The default behavior will start an export, print the progress as it happens and download the files when they're finished.</a:t>
            </a:r>
          </a:p>
          <a:p>
            <a:pPr>
              <a:buFont typeface="Wingdings" panose="05000000000000000000" pitchFamily="2" charset="2"/>
              <a:buChar char="ü"/>
            </a:pPr>
            <a:r>
              <a:rPr lang="en-US" sz="1200" dirty="0"/>
              <a:t>Has been implemented in GO</a:t>
            </a:r>
          </a:p>
          <a:p>
            <a:pPr>
              <a:buFont typeface="Wingdings" panose="05000000000000000000" pitchFamily="2" charset="2"/>
              <a:buChar char="ü"/>
            </a:pPr>
            <a:r>
              <a:rPr lang="en-US" sz="1200" dirty="0"/>
              <a:t>Lightmeter is a  wrapper program to add common convenience functions to the Expose program functionality</a:t>
            </a:r>
          </a:p>
          <a:p>
            <a:pPr lvl="1"/>
            <a:r>
              <a:rPr lang="en-US" sz="1200" dirty="0"/>
              <a:t>Lightmeter implements recursive functionality, that expose does not have.</a:t>
            </a:r>
          </a:p>
          <a:p>
            <a:pPr lvl="1"/>
            <a:r>
              <a:rPr lang="en-US" sz="1200" dirty="0"/>
              <a:t>Lightmeter will check that sections specified exist.</a:t>
            </a:r>
          </a:p>
          <a:p>
            <a:pPr lvl="1"/>
            <a:r>
              <a:rPr lang="en-US" sz="1200" dirty="0"/>
              <a:t>Lightmeter will automatically go out and get all widgets from the given publication and include them in the request</a:t>
            </a:r>
          </a:p>
          <a:p>
            <a:pPr lvl="1"/>
            <a:r>
              <a:rPr lang="en-US" sz="1200" dirty="0"/>
              <a:t>Has been implemented in PYTHON</a:t>
            </a:r>
          </a:p>
          <a:p>
            <a:pPr lvl="1"/>
            <a:endParaRPr lang="en-US" sz="1200" dirty="0"/>
          </a:p>
          <a:p>
            <a:pPr lvl="1"/>
            <a:endParaRPr lang="en-US" sz="1350" dirty="0"/>
          </a:p>
          <a:p>
            <a:pPr marL="342900" lvl="1" indent="0">
              <a:buNone/>
            </a:pPr>
            <a:endParaRPr lang="en-US" sz="1350" dirty="0"/>
          </a:p>
        </p:txBody>
      </p:sp>
      <p:pic>
        <p:nvPicPr>
          <p:cNvPr id="4" name="Content Placeholder 5"/>
          <p:cNvPicPr>
            <a:picLocks/>
          </p:cNvPicPr>
          <p:nvPr/>
        </p:nvPicPr>
        <p:blipFill rotWithShape="1">
          <a:blip r:embed="rId2"/>
          <a:srcRect l="17973" t="17766" r="17894" b="11684"/>
          <a:stretch/>
        </p:blipFill>
        <p:spPr>
          <a:xfrm>
            <a:off x="627845" y="3772140"/>
            <a:ext cx="5607140" cy="2096095"/>
          </a:xfrm>
          <a:prstGeom prst="rect">
            <a:avLst/>
          </a:prstGeom>
        </p:spPr>
      </p:pic>
    </p:spTree>
    <p:extLst>
      <p:ext uri="{BB962C8B-B14F-4D97-AF65-F5344CB8AC3E}">
        <p14:creationId xmlns:p14="http://schemas.microsoft.com/office/powerpoint/2010/main" val="1488027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30778"/>
            <a:ext cx="6172200" cy="415498"/>
          </a:xfrm>
        </p:spPr>
        <p:txBody>
          <a:bodyPr/>
          <a:lstStyle/>
          <a:p>
            <a:r>
              <a:rPr lang="en-US" sz="2100" dirty="0"/>
              <a:t>FIXER</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1350" dirty="0"/>
              <a:t>Fixer is a program intended to run from a bash environment that will interface with Shutter to upload and import syndication xml</a:t>
            </a:r>
          </a:p>
          <a:p>
            <a:pPr>
              <a:buFont typeface="Wingdings" panose="05000000000000000000" pitchFamily="2" charset="2"/>
              <a:buChar char="ü"/>
            </a:pPr>
            <a:r>
              <a:rPr lang="en-US" sz="1350" dirty="0"/>
              <a:t>Fixer will accept multiple files also. The publications will run in parallel. Escenic does it's own locking to process them one at a time.</a:t>
            </a:r>
          </a:p>
          <a:p>
            <a:pPr>
              <a:buFont typeface="Wingdings" panose="05000000000000000000" pitchFamily="2" charset="2"/>
              <a:buChar char="ü"/>
            </a:pPr>
            <a:r>
              <a:rPr lang="en-US" sz="1350" dirty="0"/>
              <a:t>Has been implemented in GO</a:t>
            </a:r>
          </a:p>
          <a:p>
            <a:pPr marL="0" indent="0">
              <a:buNone/>
            </a:pPr>
            <a:endParaRPr lang="en-US" sz="1350" dirty="0"/>
          </a:p>
          <a:p>
            <a:pPr lvl="1"/>
            <a:endParaRPr lang="en-US" sz="1200" dirty="0"/>
          </a:p>
          <a:p>
            <a:pPr marL="0" indent="0">
              <a:buNone/>
            </a:pPr>
            <a:endParaRPr lang="en-US" sz="1200" dirty="0"/>
          </a:p>
        </p:txBody>
      </p:sp>
    </p:spTree>
    <p:extLst>
      <p:ext uri="{BB962C8B-B14F-4D97-AF65-F5344CB8AC3E}">
        <p14:creationId xmlns:p14="http://schemas.microsoft.com/office/powerpoint/2010/main" val="54748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pro 2014 PPT Theme">
  <a:themeElements>
    <a:clrScheme name="Wipro Template 2014">
      <a:dk1>
        <a:sysClr val="windowText" lastClr="000000"/>
      </a:dk1>
      <a:lt1>
        <a:srgbClr val="FFFFFF"/>
      </a:lt1>
      <a:dk2>
        <a:srgbClr val="00B0F0"/>
      </a:dk2>
      <a:lt2>
        <a:srgbClr val="0070C0"/>
      </a:lt2>
      <a:accent1>
        <a:srgbClr val="AAABB8"/>
      </a:accent1>
      <a:accent2>
        <a:srgbClr val="4D4E5C"/>
      </a:accent2>
      <a:accent3>
        <a:srgbClr val="FFC000"/>
      </a:accent3>
      <a:accent4>
        <a:srgbClr val="F37441"/>
      </a:accent4>
      <a:accent5>
        <a:srgbClr val="00B050"/>
      </a:accent5>
      <a:accent6>
        <a:srgbClr val="CBD42D"/>
      </a:accent6>
      <a:hlink>
        <a:srgbClr val="1E1E24"/>
      </a:hlink>
      <a:folHlink>
        <a:srgbClr val="131317"/>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28575">
          <a:solidFill>
            <a:srgbClr val="93E2FF"/>
          </a:solidFill>
          <a:headEnd type="oval" w="med" len="med"/>
          <a:tailEnd type="oval"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Wipro_Corporate_Presentation_Template_2015_Confidential_4-3.pptx" id="{2D74EC4A-EE62-464C-BBBD-43B26BCB3349}" vid="{1E0DC03B-5F79-4DC3-9A72-4319C25146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1428</TotalTime>
  <Words>4166</Words>
  <Application>Microsoft Office PowerPoint</Application>
  <PresentationFormat>On-screen Show (4:3)</PresentationFormat>
  <Paragraphs>511</Paragraphs>
  <Slides>46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Gill Sans MT</vt:lpstr>
      <vt:lpstr>Segoe UI</vt:lpstr>
      <vt:lpstr>Symbol</vt:lpstr>
      <vt:lpstr>Times New Roman</vt:lpstr>
      <vt:lpstr>Webdings</vt:lpstr>
      <vt:lpstr>Wingdings</vt:lpstr>
      <vt:lpstr>Wipro 2014 PPT Theme</vt:lpstr>
      <vt:lpstr>Escenic Playback II  </vt:lpstr>
      <vt:lpstr>Agenda</vt:lpstr>
      <vt:lpstr>The Kit  (Software Suite)</vt:lpstr>
      <vt:lpstr>The Kit (Software Suite)</vt:lpstr>
      <vt:lpstr>The Kit (Software Suite)</vt:lpstr>
      <vt:lpstr>CANNON</vt:lpstr>
      <vt:lpstr>SHUTTER</vt:lpstr>
      <vt:lpstr>EXPOSE &amp; LIGHTMETER</vt:lpstr>
      <vt:lpstr>FIXER</vt:lpstr>
      <vt:lpstr>FILTER</vt:lpstr>
      <vt:lpstr>Ads</vt:lpstr>
      <vt:lpstr> Ads - Overview</vt:lpstr>
      <vt:lpstr>ADS IN ESCENIC/WIDGET FRAME WORK</vt:lpstr>
      <vt:lpstr>AD JavaScript</vt:lpstr>
      <vt:lpstr>AD Variations</vt:lpstr>
      <vt:lpstr>DFP AD FLOW</vt:lpstr>
      <vt:lpstr>Third Party Integrations</vt:lpstr>
      <vt:lpstr>Jobs &amp; Services</vt:lpstr>
      <vt:lpstr>Escenic Jobs </vt:lpstr>
      <vt:lpstr>Escenic Scheduler Services</vt:lpstr>
      <vt:lpstr>Escenic Outbound (Export Services)</vt:lpstr>
      <vt:lpstr> Content Sharing - Overview </vt:lpstr>
      <vt:lpstr>Content Sharing - Process Flow</vt:lpstr>
      <vt:lpstr>Content S haring Requirements</vt:lpstr>
      <vt:lpstr>Escenic Export Configuration for Content Sharing</vt:lpstr>
      <vt:lpstr> State Change Listener for Embargoed Stories </vt:lpstr>
      <vt:lpstr>Escenic Export Code</vt:lpstr>
      <vt:lpstr>PubSys Syndication – FTP Pull</vt:lpstr>
      <vt:lpstr>PubSys Syndication - FTP Send</vt:lpstr>
      <vt:lpstr>Escenic – NewsGate Integration Bridge</vt:lpstr>
      <vt:lpstr>BACK-END INTEGRATION</vt:lpstr>
      <vt:lpstr>NEWSGATE TO ESCENIC INTEGRATION</vt:lpstr>
      <vt:lpstr>ESCENIC TO NEWSGATE INTEGRATION</vt:lpstr>
      <vt:lpstr>Unit Testing</vt:lpstr>
      <vt:lpstr>Unit Testing – Cont..</vt:lpstr>
      <vt:lpstr>Unit Testing – Cont..</vt:lpstr>
      <vt:lpstr>MNN &amp; Local Data distinguished</vt:lpstr>
      <vt:lpstr>PowerPoint Presentation</vt:lpstr>
      <vt:lpstr>PowerPoint Presentation</vt:lpstr>
      <vt:lpstr>Email Newsletters</vt:lpstr>
      <vt:lpstr>Email Newsletters</vt:lpstr>
      <vt:lpstr>Email Newsletters</vt:lpstr>
      <vt:lpstr>Paywall</vt:lpstr>
      <vt:lpstr>Paywall</vt:lpstr>
      <vt:lpstr>Paywall</vt:lpstr>
      <vt:lpstr>Paywall</vt:lpstr>
    </vt:vector>
  </TitlesOfParts>
  <Company>WIPRO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Sandhya D (Media)</dc:creator>
  <cp:lastModifiedBy>Ramathilagam Kumar (BAS)</cp:lastModifiedBy>
  <cp:revision>270</cp:revision>
  <dcterms:created xsi:type="dcterms:W3CDTF">2016-05-02T20:50:20Z</dcterms:created>
  <dcterms:modified xsi:type="dcterms:W3CDTF">2016-05-13T10:30:36Z</dcterms:modified>
</cp:coreProperties>
</file>